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4" r:id="rId3"/>
    <p:sldId id="258" r:id="rId4"/>
    <p:sldId id="282" r:id="rId5"/>
    <p:sldId id="259" r:id="rId6"/>
    <p:sldId id="257" r:id="rId7"/>
    <p:sldId id="284" r:id="rId8"/>
    <p:sldId id="281" r:id="rId9"/>
    <p:sldId id="283" r:id="rId10"/>
    <p:sldId id="285" r:id="rId11"/>
    <p:sldId id="287" r:id="rId12"/>
    <p:sldId id="288" r:id="rId13"/>
    <p:sldId id="290" r:id="rId14"/>
    <p:sldId id="291" r:id="rId15"/>
    <p:sldId id="293" r:id="rId16"/>
    <p:sldId id="295" r:id="rId17"/>
    <p:sldId id="296" r:id="rId18"/>
    <p:sldId id="297" r:id="rId19"/>
    <p:sldId id="298" r:id="rId20"/>
    <p:sldId id="299" r:id="rId21"/>
    <p:sldId id="278" r:id="rId22"/>
  </p:sldIdLst>
  <p:sldSz cx="18288000" cy="10287000"/>
  <p:notesSz cx="6858000" cy="9144000"/>
  <p:embeddedFontLs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Lato Bold" panose="020B0604020202020204" charset="0"/>
      <p:regular r:id="rId36"/>
      <p:bold r:id="rId37"/>
      <p:italic r:id="rId38"/>
      <p:boldItalic r:id="rId39"/>
    </p:embeddedFont>
    <p:embeddedFont>
      <p:font typeface="Noto Sans" panose="020B0502040504020204" pitchFamily="34" charset="0"/>
      <p:regular r:id="rId40"/>
      <p:bold r:id="rId41"/>
      <p:italic r:id="rId42"/>
      <p:boldItalic r:id="rId43"/>
    </p:embeddedFont>
    <p:embeddedFont>
      <p:font typeface="Open Sans Bold" panose="020B0604020202020204" charset="0"/>
      <p:regular r:id="rId44"/>
      <p:bold r:id="rId45"/>
      <p:italic r:id="rId46"/>
      <p:boldItalic r:id="rId47"/>
    </p:embeddedFont>
    <p:embeddedFont>
      <p:font typeface="Open Sans Bold Bold" panose="020B0604020202020204" charset="0"/>
      <p:regular r:id="rId48"/>
      <p:bold r:id="rId49"/>
    </p:embeddedFont>
    <p:embeddedFont>
      <p:font typeface="Roboto Condensed Bold" panose="020B060402020202020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4626"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t bhagat" userId="1b44256e78369688" providerId="LiveId" clId="{567D79CA-7356-477A-8EC0-0A9160DE797C}"/>
    <pc:docChg chg="modSld">
      <pc:chgData name="sumit bhagat" userId="1b44256e78369688" providerId="LiveId" clId="{567D79CA-7356-477A-8EC0-0A9160DE797C}" dt="2022-11-19T02:58:20.811" v="1" actId="20577"/>
      <pc:docMkLst>
        <pc:docMk/>
      </pc:docMkLst>
      <pc:sldChg chg="modSp mod">
        <pc:chgData name="sumit bhagat" userId="1b44256e78369688" providerId="LiveId" clId="{567D79CA-7356-477A-8EC0-0A9160DE797C}" dt="2022-11-19T02:58:20.811" v="1" actId="20577"/>
        <pc:sldMkLst>
          <pc:docMk/>
          <pc:sldMk cId="0" sldId="256"/>
        </pc:sldMkLst>
        <pc:spChg chg="mod">
          <ac:chgData name="sumit bhagat" userId="1b44256e78369688" providerId="LiveId" clId="{567D79CA-7356-477A-8EC0-0A9160DE797C}" dt="2022-11-19T02:58:20.811" v="1" actId="20577"/>
          <ac:spMkLst>
            <pc:docMk/>
            <pc:sldMk cId="0" sldId="256"/>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026F8-785B-4C45-8CEF-A022EE8C310C}" type="datetimeFigureOut">
              <a:rPr lang="en-US" smtClean="0"/>
              <a:pPr/>
              <a:t>11/19/2022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30DF2-E42B-4D4F-B938-55D21CF5AA54}" type="slidenum">
              <a:rPr lang="en-US" smtClean="0"/>
              <a:pPr/>
              <a:t>‹#›</a:t>
            </a:fld>
            <a:endParaRPr lang="en-US"/>
          </a:p>
        </p:txBody>
      </p:sp>
    </p:spTree>
    <p:extLst>
      <p:ext uri="{BB962C8B-B14F-4D97-AF65-F5344CB8AC3E}">
        <p14:creationId xmlns:p14="http://schemas.microsoft.com/office/powerpoint/2010/main" val="2789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430DF2-E42B-4D4F-B938-55D21CF5AA5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professional-programmer-working-late-dark-office_1098-18705.jpg"/>
          <p:cNvPicPr>
            <a:picLocks noChangeAspect="1"/>
          </p:cNvPicPr>
          <p:nvPr/>
        </p:nvPicPr>
        <p:blipFill>
          <a:blip r:embed="rId3"/>
          <a:stretch>
            <a:fillRect/>
          </a:stretch>
        </p:blipFill>
        <p:spPr>
          <a:xfrm>
            <a:off x="9144000" y="0"/>
            <a:ext cx="9144000" cy="10287000"/>
          </a:xfrm>
          <a:prstGeom prst="rect">
            <a:avLst/>
          </a:prstGeom>
        </p:spPr>
      </p:pic>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4E8E">
                <a:alpha val="9568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1" name="TextBox 11"/>
          <p:cNvSpPr txBox="1"/>
          <p:nvPr/>
        </p:nvSpPr>
        <p:spPr>
          <a:xfrm>
            <a:off x="285688" y="6572260"/>
            <a:ext cx="8858312" cy="3500462"/>
          </a:xfrm>
          <a:prstGeom prst="rect">
            <a:avLst/>
          </a:prstGeom>
        </p:spPr>
        <p:txBody>
          <a:bodyPr lIns="50800" tIns="50800" rIns="50800" bIns="50800" rtlCol="0" anchor="ctr"/>
          <a:lstStyle/>
          <a:p>
            <a:pPr algn="ctr"/>
            <a:endParaRPr lang="en-US" altLang="ko-KR" sz="2400" dirty="0">
              <a:solidFill>
                <a:schemeClr val="bg1"/>
              </a:solidFill>
              <a:cs typeface="Arial" pitchFamily="34" charset="0"/>
            </a:endParaRPr>
          </a:p>
          <a:p>
            <a:pPr algn="ctr"/>
            <a:r>
              <a:rPr lang="en-US" altLang="ko-KR" sz="2400" dirty="0">
                <a:solidFill>
                  <a:schemeClr val="bg1"/>
                </a:solidFill>
                <a:cs typeface="Arial" pitchFamily="34" charset="0"/>
              </a:rPr>
              <a:t>Course Code – CSE 443</a:t>
            </a:r>
          </a:p>
          <a:p>
            <a:pPr algn="ctr"/>
            <a:endParaRPr lang="en-US" altLang="ko-KR" sz="2400" dirty="0">
              <a:solidFill>
                <a:schemeClr val="bg1"/>
              </a:solidFill>
              <a:cs typeface="Arial" pitchFamily="34" charset="0"/>
            </a:endParaRPr>
          </a:p>
          <a:p>
            <a:pPr algn="ctr"/>
            <a:r>
              <a:rPr lang="en-US" altLang="ko-KR" sz="2400" dirty="0">
                <a:solidFill>
                  <a:schemeClr val="bg1"/>
                </a:solidFill>
                <a:cs typeface="Arial" pitchFamily="34" charset="0"/>
              </a:rPr>
              <a:t>University Name – Lovely Professional University</a:t>
            </a:r>
          </a:p>
          <a:p>
            <a:pPr algn="ctr"/>
            <a:endParaRPr lang="en-US" altLang="ko-KR" sz="2400" dirty="0">
              <a:solidFill>
                <a:schemeClr val="bg1"/>
              </a:solidFill>
              <a:cs typeface="Arial" pitchFamily="34" charset="0"/>
            </a:endParaRPr>
          </a:p>
          <a:p>
            <a:pPr algn="ctr"/>
            <a:r>
              <a:rPr lang="en-US" altLang="ko-KR" sz="2400" dirty="0">
                <a:solidFill>
                  <a:schemeClr val="bg1"/>
                </a:solidFill>
                <a:cs typeface="Arial" pitchFamily="34" charset="0"/>
              </a:rPr>
              <a:t> </a:t>
            </a:r>
            <a:r>
              <a:rPr lang="en-US" altLang="ko-KR" sz="2400" i="1" u="sng" dirty="0">
                <a:solidFill>
                  <a:schemeClr val="bg1"/>
                </a:solidFill>
                <a:cs typeface="Arial" pitchFamily="34" charset="0"/>
              </a:rPr>
              <a:t>Submitted By </a:t>
            </a:r>
            <a:endParaRPr lang="en-US" altLang="ko-KR" sz="2400" dirty="0">
              <a:solidFill>
                <a:schemeClr val="bg1"/>
              </a:solidFill>
              <a:cs typeface="Arial" pitchFamily="34" charset="0"/>
            </a:endParaRPr>
          </a:p>
          <a:p>
            <a:pPr algn="ctr"/>
            <a:endParaRPr lang="en-US" altLang="ko-KR" sz="2400" dirty="0">
              <a:solidFill>
                <a:schemeClr val="bg1"/>
              </a:solidFill>
              <a:cs typeface="Arial" pitchFamily="34" charset="0"/>
            </a:endParaRPr>
          </a:p>
          <a:p>
            <a:pPr algn="ctr"/>
            <a:r>
              <a:rPr lang="en-US" altLang="ko-KR" sz="2400" dirty="0">
                <a:solidFill>
                  <a:schemeClr val="bg1"/>
                </a:solidFill>
                <a:cs typeface="Arial" pitchFamily="34" charset="0"/>
              </a:rPr>
              <a:t>Name – Sumit </a:t>
            </a:r>
            <a:r>
              <a:rPr lang="en-US" altLang="ko-KR" sz="2400" dirty="0" err="1">
                <a:solidFill>
                  <a:schemeClr val="bg1"/>
                </a:solidFill>
                <a:cs typeface="Arial" pitchFamily="34" charset="0"/>
              </a:rPr>
              <a:t>kumar</a:t>
            </a:r>
            <a:r>
              <a:rPr lang="en-US" altLang="ko-KR" sz="2400" dirty="0">
                <a:solidFill>
                  <a:schemeClr val="bg1"/>
                </a:solidFill>
                <a:cs typeface="Arial" pitchFamily="34" charset="0"/>
              </a:rPr>
              <a:t> Bhagat</a:t>
            </a:r>
          </a:p>
          <a:p>
            <a:pPr algn="ctr"/>
            <a:endParaRPr lang="en-US" altLang="ko-KR" sz="2400" dirty="0">
              <a:solidFill>
                <a:schemeClr val="bg1"/>
              </a:solidFill>
              <a:cs typeface="Arial" pitchFamily="34" charset="0"/>
            </a:endParaRPr>
          </a:p>
          <a:p>
            <a:pPr algn="ctr"/>
            <a:r>
              <a:rPr lang="en-US" altLang="ko-KR" sz="2400" dirty="0">
                <a:solidFill>
                  <a:schemeClr val="bg1"/>
                </a:solidFill>
                <a:cs typeface="Arial" pitchFamily="34" charset="0"/>
              </a:rPr>
              <a:t>REG No - 12012276</a:t>
            </a:r>
            <a:endParaRPr lang="en-US" sz="2400" dirty="0">
              <a:solidFill>
                <a:srgbClr val="004E8E"/>
              </a:solidFill>
              <a:latin typeface="Open Sauce SemiBold Bold"/>
            </a:endParaRPr>
          </a:p>
        </p:txBody>
      </p:sp>
      <p:grpSp>
        <p:nvGrpSpPr>
          <p:cNvPr id="12" name="Group 12"/>
          <p:cNvGrpSpPr/>
          <p:nvPr/>
        </p:nvGrpSpPr>
        <p:grpSpPr>
          <a:xfrm>
            <a:off x="7643802" y="9771278"/>
            <a:ext cx="1500298"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0" y="357154"/>
            <a:ext cx="1786055" cy="515722"/>
            <a:chOff x="0" y="0"/>
            <a:chExt cx="940800" cy="135828"/>
          </a:xfrm>
        </p:grpSpPr>
        <p:sp>
          <p:nvSpPr>
            <p:cNvPr id="16" name="Freeform 1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857192" y="857220"/>
            <a:ext cx="7072362" cy="4924425"/>
          </a:xfrm>
          <a:prstGeom prst="rect">
            <a:avLst/>
          </a:prstGeom>
        </p:spPr>
        <p:txBody>
          <a:bodyPr wrap="square" lIns="0" tIns="0" rIns="0" bIns="0" rtlCol="0" anchor="ctr">
            <a:spAutoFit/>
          </a:bodyPr>
          <a:lstStyle/>
          <a:p>
            <a:pPr algn="ctr"/>
            <a:r>
              <a:rPr lang="en-US" altLang="ko-KR" sz="8000" dirty="0">
                <a:solidFill>
                  <a:schemeClr val="bg1"/>
                </a:solidFill>
                <a:latin typeface="Bookman Old Style" pitchFamily="18" charset="0"/>
                <a:cs typeface="Arial" pitchFamily="34" charset="0"/>
              </a:rPr>
              <a:t>Data  Structure &amp; </a:t>
            </a:r>
          </a:p>
          <a:p>
            <a:pPr algn="ctr"/>
            <a:r>
              <a:rPr lang="en-US" altLang="ko-KR" sz="8000" dirty="0">
                <a:solidFill>
                  <a:schemeClr val="bg1"/>
                </a:solidFill>
                <a:latin typeface="Bookman Old Style" pitchFamily="18" charset="0"/>
                <a:cs typeface="Arial" pitchFamily="34" charset="0"/>
              </a:rPr>
              <a:t>Algorithm - Self Placed </a:t>
            </a:r>
            <a:endParaRPr lang="ko-KR" altLang="en-US" sz="8000" dirty="0">
              <a:solidFill>
                <a:schemeClr val="bg1"/>
              </a:solidFill>
              <a:latin typeface="Bookman Old Style" pitchFamily="18" charset="0"/>
              <a:cs typeface="Arial" pitchFamily="34" charset="0"/>
            </a:endParaRPr>
          </a:p>
        </p:txBody>
      </p:sp>
      <p:sp>
        <p:nvSpPr>
          <p:cNvPr id="19" name="Rectangle 18"/>
          <p:cNvSpPr/>
          <p:nvPr/>
        </p:nvSpPr>
        <p:spPr>
          <a:xfrm>
            <a:off x="0" y="5929318"/>
            <a:ext cx="9144000" cy="3571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ko-KR" b="1" dirty="0">
              <a:solidFill>
                <a:schemeClr val="tx1"/>
              </a:solidFill>
              <a:latin typeface="Bookman Old Style" pitchFamily="18" charset="0"/>
              <a:cs typeface="Arial" pitchFamily="34" charset="0"/>
            </a:endParaRPr>
          </a:p>
          <a:p>
            <a:pPr algn="ctr"/>
            <a:r>
              <a:rPr lang="en-US" altLang="ko-KR" b="1" dirty="0">
                <a:solidFill>
                  <a:schemeClr val="tx1"/>
                </a:solidFill>
                <a:latin typeface="Bookman Old Style" pitchFamily="18" charset="0"/>
                <a:cs typeface="Arial" pitchFamily="34" charset="0"/>
              </a:rPr>
              <a:t>8 Week Summer Training By Geeks For GeekForGeeks</a:t>
            </a:r>
          </a:p>
          <a:p>
            <a:pPr algn="ctr"/>
            <a:endParaRPr lang="en-US" b="1" dirty="0">
              <a:solidFill>
                <a:schemeClr val="tx1"/>
              </a:solidFill>
              <a:latin typeface="Bookman Old Style"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12" y="0"/>
            <a:ext cx="18288000" cy="10287000"/>
            <a:chOff x="0" y="0"/>
            <a:chExt cx="4542215" cy="2698797"/>
          </a:xfrm>
        </p:grpSpPr>
        <p:sp>
          <p:nvSpPr>
            <p:cNvPr id="3" name="Freeform 3"/>
            <p:cNvSpPr/>
            <p:nvPr/>
          </p:nvSpPr>
          <p:spPr>
            <a:xfrm>
              <a:off x="0" y="0"/>
              <a:ext cx="4542215" cy="2698797"/>
            </a:xfrm>
            <a:custGeom>
              <a:avLst/>
              <a:gdLst/>
              <a:ahLst/>
              <a:cxnLst/>
              <a:rect l="l" t="t" r="r" b="b"/>
              <a:pathLst>
                <a:path w="4542215" h="2698797">
                  <a:moveTo>
                    <a:pt x="0" y="0"/>
                  </a:moveTo>
                  <a:lnTo>
                    <a:pt x="4542215" y="0"/>
                  </a:lnTo>
                  <a:lnTo>
                    <a:pt x="4542215" y="2698797"/>
                  </a:lnTo>
                  <a:lnTo>
                    <a:pt x="0" y="2698797"/>
                  </a:lnTo>
                  <a:close/>
                </a:path>
              </a:pathLst>
            </a:custGeom>
            <a:solidFill>
              <a:srgbClr val="004E8E">
                <a:alpha val="84706"/>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sp>
        <p:nvSpPr>
          <p:cNvPr id="5" name="TextBox 5"/>
          <p:cNvSpPr txBox="1"/>
          <p:nvPr/>
        </p:nvSpPr>
        <p:spPr>
          <a:xfrm>
            <a:off x="4000464" y="785782"/>
            <a:ext cx="10393573" cy="923330"/>
          </a:xfrm>
          <a:prstGeom prst="rect">
            <a:avLst/>
          </a:prstGeom>
        </p:spPr>
        <p:txBody>
          <a:bodyPr lIns="0" tIns="0" rIns="0" bIns="0" rtlCol="0" anchor="t">
            <a:spAutoFit/>
          </a:bodyPr>
          <a:lstStyle/>
          <a:p>
            <a:pPr lvl="0" algn="ctr">
              <a:lnSpc>
                <a:spcPts val="7200"/>
              </a:lnSpc>
              <a:spcBef>
                <a:spcPct val="0"/>
              </a:spcBef>
            </a:pPr>
            <a:r>
              <a:rPr lang="en-US" sz="6000" dirty="0">
                <a:solidFill>
                  <a:schemeClr val="bg1"/>
                </a:solidFill>
                <a:latin typeface="Open Sans Bold Bold" charset="0"/>
                <a:ea typeface="Open Sans Bold Bold" charset="0"/>
                <a:cs typeface="Open Sans Bold Bold" charset="0"/>
              </a:rPr>
              <a:t>Shortest Path  Algorithm :</a:t>
            </a:r>
          </a:p>
        </p:txBody>
      </p:sp>
      <p:sp>
        <p:nvSpPr>
          <p:cNvPr id="7" name="TextBox 7"/>
          <p:cNvSpPr txBox="1"/>
          <p:nvPr/>
        </p:nvSpPr>
        <p:spPr>
          <a:xfrm>
            <a:off x="1028700" y="6918325"/>
            <a:ext cx="17045050" cy="2954655"/>
          </a:xfrm>
          <a:prstGeom prst="rect">
            <a:avLst/>
          </a:prstGeom>
        </p:spPr>
        <p:txBody>
          <a:bodyPr wrap="square" lIns="0" tIns="0" rIns="0" bIns="0" rtlCol="0" anchor="t">
            <a:spAutoFit/>
          </a:bodyPr>
          <a:lstStyle/>
          <a:p>
            <a:pPr algn="ctr"/>
            <a:r>
              <a:rPr lang="en-US" sz="2400" dirty="0">
                <a:solidFill>
                  <a:schemeClr val="bg1"/>
                </a:solidFill>
                <a:latin typeface="Noto Sans" charset="0"/>
                <a:ea typeface="Noto Sans" charset="0"/>
              </a:rPr>
              <a:t>This algorithm has been used in GPS navigating systems. </a:t>
            </a:r>
          </a:p>
          <a:p>
            <a:pPr algn="ctr"/>
            <a:endParaRPr lang="en-US" sz="2400" dirty="0">
              <a:solidFill>
                <a:schemeClr val="bg1"/>
              </a:solidFill>
              <a:latin typeface="Noto Sans" charset="0"/>
              <a:ea typeface="Noto Sans" charset="0"/>
            </a:endParaRPr>
          </a:p>
          <a:p>
            <a:pPr algn="ctr"/>
            <a:r>
              <a:rPr lang="en-US" sz="2400" dirty="0">
                <a:solidFill>
                  <a:schemeClr val="bg1"/>
                </a:solidFill>
                <a:latin typeface="Noto Sans" charset="0"/>
                <a:ea typeface="Noto Sans" charset="0"/>
              </a:rPr>
              <a:t>For a given source vertex (node) in the graph, the algorithm can  be used to find shortest path  </a:t>
            </a:r>
            <a:r>
              <a:rPr lang="en-US" sz="2400" u="sng" dirty="0">
                <a:solidFill>
                  <a:schemeClr val="bg1"/>
                </a:solidFill>
                <a:latin typeface="Noto Sans" charset="0"/>
                <a:ea typeface="Noto Sans" charset="0"/>
              </a:rPr>
              <a:t>from a single  starting  vertex  to a single destination vertex.</a:t>
            </a:r>
            <a:endParaRPr lang="en-US" sz="2400" dirty="0">
              <a:solidFill>
                <a:schemeClr val="bg1"/>
              </a:solidFill>
              <a:latin typeface="Noto Sans" charset="0"/>
              <a:ea typeface="Noto Sans" charset="0"/>
            </a:endParaRPr>
          </a:p>
          <a:p>
            <a:pPr algn="ctr"/>
            <a:endParaRPr lang="en-US" sz="2400" dirty="0">
              <a:solidFill>
                <a:schemeClr val="bg1"/>
              </a:solidFill>
              <a:latin typeface="Noto Sans" charset="0"/>
              <a:ea typeface="Noto Sans" charset="0"/>
            </a:endParaRPr>
          </a:p>
          <a:p>
            <a:pPr algn="ctr"/>
            <a:r>
              <a:rPr lang="en-US" sz="2400" dirty="0">
                <a:solidFill>
                  <a:schemeClr val="bg1"/>
                </a:solidFill>
                <a:latin typeface="Noto Sans" charset="0"/>
                <a:ea typeface="Noto Sans" charset="0"/>
              </a:rPr>
              <a:t>For example, if the vertices of the graph represent cities and edge path costs represent driving distances between pairs of cities connected by a direct road, Dijkstra's algorithm can be used to find the shortest route between one city  (a) and destination city (b).</a:t>
            </a:r>
          </a:p>
        </p:txBody>
      </p:sp>
      <p:pic>
        <p:nvPicPr>
          <p:cNvPr id="12" name="Picture 11" descr="Dijkstra_Anim.gif"/>
          <p:cNvPicPr>
            <a:picLocks noChangeAspect="1"/>
          </p:cNvPicPr>
          <p:nvPr/>
        </p:nvPicPr>
        <p:blipFill>
          <a:blip r:embed="rId2" cstate="print"/>
          <a:stretch>
            <a:fillRect/>
          </a:stretch>
        </p:blipFill>
        <p:spPr>
          <a:xfrm>
            <a:off x="5900758" y="2428855"/>
            <a:ext cx="6315076" cy="37154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Example of shortest path first  (SPF)</a:t>
            </a:r>
            <a:r>
              <a:rPr lang="en-US" sz="4200" b="1" dirty="0"/>
              <a:t>: </a:t>
            </a:r>
          </a:p>
        </p:txBody>
      </p:sp>
      <p:sp>
        <p:nvSpPr>
          <p:cNvPr id="5"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7" name="Text Placeholder 2"/>
          <p:cNvSpPr txBox="1">
            <a:spLocks/>
          </p:cNvSpPr>
          <p:nvPr/>
        </p:nvSpPr>
        <p:spPr>
          <a:xfrm>
            <a:off x="1041175" y="1939055"/>
            <a:ext cx="16002000" cy="1600200"/>
          </a:xfrm>
          <a:prstGeom prst="rect">
            <a:avLst/>
          </a:prstGeom>
        </p:spPr>
        <p:txBody>
          <a:bodyPr vert="horz" lIns="82296" tIns="137160" rIns="137160" bIns="68580" rtlCol="0">
            <a:noAutofit/>
          </a:bodyPr>
          <a:lstStyle/>
          <a:p>
            <a:r>
              <a:rPr lang="en-US" sz="2100" dirty="0"/>
              <a:t>During the execution of the algorithm, each node will be marked with its minimum distance to node C as we have selected node C.</a:t>
            </a:r>
          </a:p>
          <a:p>
            <a:r>
              <a:rPr lang="en-US" sz="2100" dirty="0"/>
              <a:t>In this case, the minimum distance is 0 for node C. Also, for the rest of the nodes, as we don’t know this distance, they will be marked as infinity (∞), except node C (currently marked as red dot). </a:t>
            </a:r>
          </a:p>
          <a:p>
            <a:endParaRPr lang="en-US" sz="2100" dirty="0"/>
          </a:p>
          <a:p>
            <a:endParaRPr lang="en-US" sz="2100" dirty="0"/>
          </a:p>
        </p:txBody>
      </p:sp>
      <p:pic>
        <p:nvPicPr>
          <p:cNvPr id="6" name="Picture 5" descr="image.jpg"/>
          <p:cNvPicPr>
            <a:picLocks noChangeAspect="1"/>
          </p:cNvPicPr>
          <p:nvPr/>
        </p:nvPicPr>
        <p:blipFill>
          <a:blip r:embed="rId2"/>
          <a:stretch>
            <a:fillRect/>
          </a:stretch>
        </p:blipFill>
        <p:spPr>
          <a:xfrm>
            <a:off x="3847764" y="3562155"/>
            <a:ext cx="11227698" cy="538929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537733" y="9473750"/>
            <a:ext cx="5607782" cy="40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500" i="1" u="sng" dirty="0">
                <a:solidFill>
                  <a:schemeClr val="tx1"/>
                </a:solidFill>
              </a:rPr>
              <a:t>Graphical Representation of Node C as Current Node</a:t>
            </a:r>
            <a:endParaRPr lang="en-US" sz="1500" dirty="0">
              <a:solidFill>
                <a:schemeClr val="tx1"/>
              </a:solidFill>
            </a:endParaRPr>
          </a:p>
          <a:p>
            <a:br>
              <a:rPr lang="en-US" dirty="0"/>
            </a:b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10" name="Text Placeholder 2"/>
          <p:cNvSpPr txBox="1">
            <a:spLocks/>
          </p:cNvSpPr>
          <p:nvPr/>
        </p:nvSpPr>
        <p:spPr>
          <a:xfrm>
            <a:off x="1000068" y="928658"/>
            <a:ext cx="5474538" cy="3421541"/>
          </a:xfrm>
          <a:prstGeom prst="rect">
            <a:avLst/>
          </a:prstGeom>
        </p:spPr>
        <p:txBody>
          <a:bodyPr vert="horz" lIns="82296" tIns="137160" rIns="137160" bIns="68580" rtlCol="0">
            <a:noAutofit/>
          </a:bodyPr>
          <a:lstStyle/>
          <a:p>
            <a:r>
              <a:rPr lang="en-US" sz="2100" dirty="0"/>
              <a:t>Now the </a:t>
            </a:r>
            <a:r>
              <a:rPr lang="en-US" sz="2100" dirty="0" err="1"/>
              <a:t>neighbours</a:t>
            </a:r>
            <a:r>
              <a:rPr lang="en-US" sz="2100" dirty="0"/>
              <a:t> of node C will be checked, </a:t>
            </a:r>
            <a:r>
              <a:rPr lang="en-US" sz="2100" dirty="0" err="1"/>
              <a:t>i.e</a:t>
            </a:r>
            <a:r>
              <a:rPr lang="en-US" sz="2100" dirty="0"/>
              <a:t>, node A, B, and D. We start with B, here we will add the minimum distance of current node (0) with the weight of the edge (7) that linked the node C to node B and get 0+ 7= 7.</a:t>
            </a:r>
          </a:p>
          <a:p>
            <a:r>
              <a:rPr lang="en-US" sz="2100" dirty="0"/>
              <a:t> </a:t>
            </a:r>
          </a:p>
          <a:p>
            <a:r>
              <a:rPr lang="en-US" sz="2100" dirty="0"/>
              <a:t>Now, this value will be compared with the minimum distance of B (infinity), the least value is the one that remains the minimum distance of B, like in this case, 7 is less than infinity, and marks the least value to node B.</a:t>
            </a:r>
          </a:p>
        </p:txBody>
      </p:sp>
      <p:sp>
        <p:nvSpPr>
          <p:cNvPr id="14" name="TextBox 13"/>
          <p:cNvSpPr txBox="1"/>
          <p:nvPr/>
        </p:nvSpPr>
        <p:spPr>
          <a:xfrm>
            <a:off x="0" y="0"/>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2</a:t>
            </a:r>
          </a:p>
        </p:txBody>
      </p:sp>
      <p:pic>
        <p:nvPicPr>
          <p:cNvPr id="6" name="Picture 5" descr="graph3.jpg"/>
          <p:cNvPicPr>
            <a:picLocks noChangeAspect="1"/>
          </p:cNvPicPr>
          <p:nvPr/>
        </p:nvPicPr>
        <p:blipFill>
          <a:blip r:embed="rId2"/>
          <a:stretch>
            <a:fillRect/>
          </a:stretch>
        </p:blipFill>
        <p:spPr>
          <a:xfrm>
            <a:off x="428564" y="5000624"/>
            <a:ext cx="8888492" cy="426647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428696" y="9546580"/>
            <a:ext cx="6809447" cy="740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500" i="1" u="sng" dirty="0">
                <a:solidFill>
                  <a:schemeClr val="tx1"/>
                </a:solidFill>
              </a:rPr>
              <a:t>Assign Node B a minimum distance value</a:t>
            </a:r>
            <a:endParaRPr lang="en-US" sz="1500" dirty="0">
              <a:solidFill>
                <a:schemeClr val="tx1"/>
              </a:solidFill>
            </a:endParaRPr>
          </a:p>
        </p:txBody>
      </p:sp>
      <p:sp>
        <p:nvSpPr>
          <p:cNvPr id="8" name="TextBox 7"/>
          <p:cNvSpPr txBox="1"/>
          <p:nvPr/>
        </p:nvSpPr>
        <p:spPr>
          <a:xfrm>
            <a:off x="9429752" y="285716"/>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 3</a:t>
            </a:r>
          </a:p>
        </p:txBody>
      </p:sp>
      <p:sp>
        <p:nvSpPr>
          <p:cNvPr id="11" name="Text Placeholder 2"/>
          <p:cNvSpPr txBox="1">
            <a:spLocks/>
          </p:cNvSpPr>
          <p:nvPr/>
        </p:nvSpPr>
        <p:spPr>
          <a:xfrm>
            <a:off x="10715636" y="1357286"/>
            <a:ext cx="6715582" cy="2500330"/>
          </a:xfrm>
          <a:prstGeom prst="rect">
            <a:avLst/>
          </a:prstGeom>
        </p:spPr>
        <p:txBody>
          <a:bodyPr vert="horz" lIns="82296" tIns="137160" rIns="137160" bIns="68580" rtlCol="0">
            <a:noAutofit/>
          </a:bodyPr>
          <a:lstStyle/>
          <a:p>
            <a:pPr lvl="0">
              <a:buClr>
                <a:schemeClr val="accent1"/>
              </a:buClr>
              <a:buSzPct val="80000"/>
            </a:pPr>
            <a:r>
              <a:rPr lang="en-US" sz="2100" dirty="0"/>
              <a:t>Now, the same process is checked with </a:t>
            </a:r>
            <a:r>
              <a:rPr lang="en-US" sz="2100" dirty="0" err="1"/>
              <a:t>neighbour</a:t>
            </a:r>
            <a:r>
              <a:rPr lang="en-US" sz="2100" dirty="0"/>
              <a:t> A. We add 0 with 1 (weight of edge that connects node C to A), and get 1. </a:t>
            </a:r>
          </a:p>
          <a:p>
            <a:pPr lvl="0">
              <a:buClr>
                <a:schemeClr val="accent1"/>
              </a:buClr>
              <a:buSzPct val="80000"/>
            </a:pPr>
            <a:r>
              <a:rPr lang="en-US" sz="2100" dirty="0"/>
              <a:t>Again, 1 is compared with the minimum distance of A (infinity), and marks the lowest value.</a:t>
            </a:r>
          </a:p>
        </p:txBody>
      </p:sp>
      <p:pic>
        <p:nvPicPr>
          <p:cNvPr id="12" name="Picture 11" descr="graph4.jpg"/>
          <p:cNvPicPr>
            <a:picLocks noChangeAspect="1"/>
          </p:cNvPicPr>
          <p:nvPr/>
        </p:nvPicPr>
        <p:blipFill>
          <a:blip r:embed="rId3"/>
          <a:stretch>
            <a:fillRect/>
          </a:stretch>
        </p:blipFill>
        <p:spPr>
          <a:xfrm>
            <a:off x="9929818" y="5000624"/>
            <a:ext cx="7706170" cy="4144704"/>
          </a:xfrm>
          <a:prstGeom prst="rect">
            <a:avLst/>
          </a:prstGeom>
        </p:spPr>
      </p:pic>
      <p:sp>
        <p:nvSpPr>
          <p:cNvPr id="13" name="Rectangle 12"/>
          <p:cNvSpPr/>
          <p:nvPr/>
        </p:nvSpPr>
        <p:spPr>
          <a:xfrm>
            <a:off x="9144000" y="9409837"/>
            <a:ext cx="9144000" cy="877163"/>
          </a:xfrm>
          <a:prstGeom prst="rect">
            <a:avLst/>
          </a:prstGeom>
        </p:spPr>
        <p:txBody>
          <a:bodyPr lIns="137160" tIns="68580" rIns="137160" bIns="68580">
            <a:spAutoFit/>
          </a:bodyPr>
          <a:lstStyle/>
          <a:p>
            <a:pPr algn="ctr"/>
            <a:r>
              <a:rPr lang="en-US" sz="1600" i="1" u="sng" dirty="0"/>
              <a:t>Assign Node A </a:t>
            </a:r>
            <a:r>
              <a:rPr lang="en-US" sz="1600" i="1" u="sng" dirty="0" err="1"/>
              <a:t>a</a:t>
            </a:r>
            <a:r>
              <a:rPr lang="en-US" sz="1600" i="1" u="sng" dirty="0"/>
              <a:t> minimum distance value</a:t>
            </a:r>
            <a:endParaRPr lang="en-US" sz="1600" dirty="0"/>
          </a:p>
          <a:p>
            <a:pPr algn="ctr"/>
            <a:br>
              <a:rPr lang="en-US" sz="1600" dirty="0"/>
            </a:br>
            <a:endParaRPr lang="en-US" sz="16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10" name="Text Placeholder 2"/>
          <p:cNvSpPr txBox="1">
            <a:spLocks/>
          </p:cNvSpPr>
          <p:nvPr/>
        </p:nvSpPr>
        <p:spPr>
          <a:xfrm>
            <a:off x="182071" y="1623465"/>
            <a:ext cx="9009134" cy="1943100"/>
          </a:xfrm>
          <a:prstGeom prst="rect">
            <a:avLst/>
          </a:prstGeom>
        </p:spPr>
        <p:txBody>
          <a:bodyPr vert="horz" lIns="82296" tIns="137160" rIns="137160" bIns="68580" rtlCol="0">
            <a:noAutofit/>
          </a:bodyPr>
          <a:lstStyle/>
          <a:p>
            <a:pPr lvl="0">
              <a:buClr>
                <a:schemeClr val="accent1"/>
              </a:buClr>
              <a:buSzPct val="80000"/>
            </a:pPr>
            <a:r>
              <a:rPr lang="en-US" sz="2100" dirty="0"/>
              <a:t>The same is repeated with node D, and marked 2 as lowest value at D.</a:t>
            </a:r>
          </a:p>
        </p:txBody>
      </p:sp>
      <p:sp>
        <p:nvSpPr>
          <p:cNvPr id="14" name="TextBox 13"/>
          <p:cNvSpPr txBox="1"/>
          <p:nvPr/>
        </p:nvSpPr>
        <p:spPr>
          <a:xfrm>
            <a:off x="1219200" y="571502"/>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 4</a:t>
            </a:r>
          </a:p>
        </p:txBody>
      </p:sp>
      <p:pic>
        <p:nvPicPr>
          <p:cNvPr id="6" name="Picture 5" descr="graph4 (1).jpg"/>
          <p:cNvPicPr>
            <a:picLocks noChangeAspect="1"/>
          </p:cNvPicPr>
          <p:nvPr/>
        </p:nvPicPr>
        <p:blipFill>
          <a:blip r:embed="rId2"/>
          <a:stretch>
            <a:fillRect/>
          </a:stretch>
        </p:blipFill>
        <p:spPr>
          <a:xfrm>
            <a:off x="585156" y="2673407"/>
            <a:ext cx="8572500" cy="4114800"/>
          </a:xfrm>
          <a:prstGeom prst="rect">
            <a:avLst/>
          </a:prstGeom>
        </p:spPr>
      </p:pic>
      <p:sp>
        <p:nvSpPr>
          <p:cNvPr id="8" name="TextBox 7"/>
          <p:cNvSpPr txBox="1"/>
          <p:nvPr/>
        </p:nvSpPr>
        <p:spPr>
          <a:xfrm>
            <a:off x="13126631" y="559364"/>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 5</a:t>
            </a:r>
          </a:p>
        </p:txBody>
      </p:sp>
      <p:sp>
        <p:nvSpPr>
          <p:cNvPr id="11" name="Text Placeholder 2"/>
          <p:cNvSpPr txBox="1">
            <a:spLocks/>
          </p:cNvSpPr>
          <p:nvPr/>
        </p:nvSpPr>
        <p:spPr>
          <a:xfrm>
            <a:off x="9682121" y="1492977"/>
            <a:ext cx="8306474" cy="2245544"/>
          </a:xfrm>
          <a:prstGeom prst="rect">
            <a:avLst/>
          </a:prstGeom>
        </p:spPr>
        <p:txBody>
          <a:bodyPr vert="horz" lIns="82296" tIns="137160" rIns="137160" bIns="68580" rtlCol="0">
            <a:noAutofit/>
          </a:bodyPr>
          <a:lstStyle/>
          <a:p>
            <a:pPr lvl="0">
              <a:buClr>
                <a:schemeClr val="accent1"/>
              </a:buClr>
              <a:buSzPct val="80000"/>
            </a:pPr>
            <a:r>
              <a:rPr lang="en-US" sz="2100" dirty="0"/>
              <a:t>Since, all the </a:t>
            </a:r>
            <a:r>
              <a:rPr lang="en-US" sz="2100" dirty="0" err="1"/>
              <a:t>neighbours</a:t>
            </a:r>
            <a:r>
              <a:rPr lang="en-US" sz="2100" dirty="0"/>
              <a:t> of node C have checked, so node C is marked as visited with a green check mark.</a:t>
            </a:r>
          </a:p>
        </p:txBody>
      </p:sp>
      <p:pic>
        <p:nvPicPr>
          <p:cNvPr id="12" name="Picture 11" descr="graph6.jpg"/>
          <p:cNvPicPr>
            <a:picLocks noChangeAspect="1"/>
          </p:cNvPicPr>
          <p:nvPr/>
        </p:nvPicPr>
        <p:blipFill>
          <a:blip r:embed="rId3"/>
          <a:stretch>
            <a:fillRect/>
          </a:stretch>
        </p:blipFill>
        <p:spPr>
          <a:xfrm>
            <a:off x="9555177" y="2576302"/>
            <a:ext cx="8384865" cy="4024736"/>
          </a:xfrm>
          <a:prstGeom prst="rect">
            <a:avLst/>
          </a:prstGeom>
        </p:spPr>
      </p:pic>
      <p:sp>
        <p:nvSpPr>
          <p:cNvPr id="13" name="Rectangle 12"/>
          <p:cNvSpPr/>
          <p:nvPr/>
        </p:nvSpPr>
        <p:spPr>
          <a:xfrm>
            <a:off x="428878" y="6802980"/>
            <a:ext cx="9144000" cy="384721"/>
          </a:xfrm>
          <a:prstGeom prst="rect">
            <a:avLst/>
          </a:prstGeom>
        </p:spPr>
        <p:txBody>
          <a:bodyPr lIns="137160" tIns="68580" rIns="137160" bIns="68580">
            <a:spAutoFit/>
          </a:bodyPr>
          <a:lstStyle/>
          <a:p>
            <a:pPr algn="ctr"/>
            <a:r>
              <a:rPr lang="en-US" sz="1600" i="1" u="sng" dirty="0"/>
              <a:t>Assign Node D a minimum distance value</a:t>
            </a:r>
            <a:endParaRPr lang="en-US" sz="1600" dirty="0"/>
          </a:p>
        </p:txBody>
      </p:sp>
      <p:sp>
        <p:nvSpPr>
          <p:cNvPr id="15" name="Rectangle 14"/>
          <p:cNvSpPr/>
          <p:nvPr/>
        </p:nvSpPr>
        <p:spPr>
          <a:xfrm>
            <a:off x="9144000" y="6645185"/>
            <a:ext cx="9144000" cy="384721"/>
          </a:xfrm>
          <a:prstGeom prst="rect">
            <a:avLst/>
          </a:prstGeom>
        </p:spPr>
        <p:txBody>
          <a:bodyPr lIns="137160" tIns="68580" rIns="137160" bIns="68580">
            <a:spAutoFit/>
          </a:bodyPr>
          <a:lstStyle/>
          <a:p>
            <a:pPr algn="ctr"/>
            <a:r>
              <a:rPr lang="en-US" sz="1600" i="1" u="sng" dirty="0"/>
              <a:t>Marked Node C as visited</a:t>
            </a:r>
            <a:r>
              <a:rPr lang="en-US" sz="1600" b="1" dirty="0"/>
              <a:t> </a:t>
            </a:r>
            <a:endParaRPr lang="en-US" sz="16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10" name="Text Placeholder 2"/>
          <p:cNvSpPr txBox="1">
            <a:spLocks/>
          </p:cNvSpPr>
          <p:nvPr/>
        </p:nvSpPr>
        <p:spPr>
          <a:xfrm>
            <a:off x="0" y="1285848"/>
            <a:ext cx="6822502" cy="1943100"/>
          </a:xfrm>
          <a:prstGeom prst="rect">
            <a:avLst/>
          </a:prstGeom>
        </p:spPr>
        <p:txBody>
          <a:bodyPr vert="horz" lIns="82296" tIns="137160" rIns="137160" bIns="68580" rtlCol="0">
            <a:noAutofit/>
          </a:bodyPr>
          <a:lstStyle/>
          <a:p>
            <a:pPr lvl="0" algn="ctr">
              <a:buClr>
                <a:schemeClr val="accent1"/>
              </a:buClr>
              <a:buSzPct val="80000"/>
            </a:pPr>
            <a:r>
              <a:rPr lang="en-US" sz="2100" dirty="0"/>
              <a:t>Now, we will select the new current node such that the node must be unvisited with the lowest minimum distance, or the node with the least number and no check mark. Here, node A is the unvisited with minimum distance 1, marked as current node with red dot.</a:t>
            </a:r>
          </a:p>
        </p:txBody>
      </p:sp>
      <p:sp>
        <p:nvSpPr>
          <p:cNvPr id="14" name="TextBox 13"/>
          <p:cNvSpPr txBox="1"/>
          <p:nvPr/>
        </p:nvSpPr>
        <p:spPr>
          <a:xfrm>
            <a:off x="0" y="0"/>
            <a:ext cx="2895600" cy="969496"/>
          </a:xfrm>
          <a:prstGeom prst="rect">
            <a:avLst/>
          </a:prstGeom>
          <a:noFill/>
        </p:spPr>
        <p:txBody>
          <a:bodyPr wrap="square" lIns="137160" tIns="68580" rIns="137160" bIns="68580" rtlCol="0">
            <a:spAutoFit/>
          </a:bodyPr>
          <a:lstStyle/>
          <a:p>
            <a:pPr algn="ctr"/>
            <a:r>
              <a:rPr lang="en-US" sz="3600" b="1" dirty="0">
                <a:solidFill>
                  <a:schemeClr val="accent1"/>
                </a:solidFill>
              </a:rPr>
              <a:t>STEP </a:t>
            </a:r>
            <a:r>
              <a:rPr lang="en-US" sz="5400" b="1" dirty="0">
                <a:solidFill>
                  <a:schemeClr val="accent1"/>
                </a:solidFill>
              </a:rPr>
              <a:t> 6</a:t>
            </a:r>
          </a:p>
        </p:txBody>
      </p:sp>
      <p:pic>
        <p:nvPicPr>
          <p:cNvPr id="7" name="Picture 6" descr="graph7.jpg"/>
          <p:cNvPicPr>
            <a:picLocks noChangeAspect="1"/>
          </p:cNvPicPr>
          <p:nvPr/>
        </p:nvPicPr>
        <p:blipFill>
          <a:blip r:embed="rId2"/>
          <a:stretch>
            <a:fillRect/>
          </a:stretch>
        </p:blipFill>
        <p:spPr>
          <a:xfrm>
            <a:off x="357126" y="3714740"/>
            <a:ext cx="8222665" cy="3946878"/>
          </a:xfrm>
          <a:prstGeom prst="rect">
            <a:avLst/>
          </a:prstGeom>
        </p:spPr>
      </p:pic>
      <p:sp>
        <p:nvSpPr>
          <p:cNvPr id="8" name="Rectangle 7"/>
          <p:cNvSpPr/>
          <p:nvPr/>
        </p:nvSpPr>
        <p:spPr>
          <a:xfrm>
            <a:off x="142812" y="7715268"/>
            <a:ext cx="9144000" cy="384721"/>
          </a:xfrm>
          <a:prstGeom prst="rect">
            <a:avLst/>
          </a:prstGeom>
        </p:spPr>
        <p:txBody>
          <a:bodyPr lIns="137160" tIns="68580" rIns="137160" bIns="68580">
            <a:spAutoFit/>
          </a:bodyPr>
          <a:lstStyle/>
          <a:p>
            <a:pPr algn="ctr"/>
            <a:r>
              <a:rPr lang="en-US" sz="1600" i="1" u="sng" dirty="0"/>
              <a:t>Graphical Representation of Node A as Current Node</a:t>
            </a:r>
            <a:endParaRPr lang="en-US" sz="1600" dirty="0"/>
          </a:p>
        </p:txBody>
      </p:sp>
      <p:sp>
        <p:nvSpPr>
          <p:cNvPr id="11" name="TextBox 10"/>
          <p:cNvSpPr txBox="1"/>
          <p:nvPr/>
        </p:nvSpPr>
        <p:spPr>
          <a:xfrm>
            <a:off x="12001520" y="214278"/>
            <a:ext cx="2895600" cy="969496"/>
          </a:xfrm>
          <a:prstGeom prst="rect">
            <a:avLst/>
          </a:prstGeom>
          <a:noFill/>
        </p:spPr>
        <p:txBody>
          <a:bodyPr wrap="square" lIns="137160" tIns="68580" rIns="137160" bIns="68580" rtlCol="0">
            <a:spAutoFit/>
          </a:bodyPr>
          <a:lstStyle/>
          <a:p>
            <a:pPr algn="ctr"/>
            <a:r>
              <a:rPr lang="en-US" sz="3600" b="1" dirty="0">
                <a:solidFill>
                  <a:schemeClr val="accent1"/>
                </a:solidFill>
              </a:rPr>
              <a:t>STEP </a:t>
            </a:r>
            <a:r>
              <a:rPr lang="en-US" sz="5400" b="1" dirty="0">
                <a:solidFill>
                  <a:schemeClr val="accent1"/>
                </a:solidFill>
              </a:rPr>
              <a:t> 7</a:t>
            </a:r>
          </a:p>
        </p:txBody>
      </p:sp>
      <p:sp>
        <p:nvSpPr>
          <p:cNvPr id="12" name="Text Placeholder 2"/>
          <p:cNvSpPr txBox="1">
            <a:spLocks/>
          </p:cNvSpPr>
          <p:nvPr/>
        </p:nvSpPr>
        <p:spPr>
          <a:xfrm>
            <a:off x="10572760" y="1285848"/>
            <a:ext cx="6441968" cy="2077150"/>
          </a:xfrm>
          <a:prstGeom prst="rect">
            <a:avLst/>
          </a:prstGeom>
        </p:spPr>
        <p:txBody>
          <a:bodyPr vert="horz" lIns="82296" tIns="137160" rIns="137160" bIns="68580" rtlCol="0">
            <a:noAutofit/>
          </a:bodyPr>
          <a:lstStyle/>
          <a:p>
            <a:pPr algn="ctr"/>
            <a:r>
              <a:rPr lang="en-US" sz="2100" dirty="0"/>
              <a:t>We repeat the algorithm, checking the </a:t>
            </a:r>
            <a:r>
              <a:rPr lang="en-US" sz="2100" dirty="0" err="1"/>
              <a:t>neighbour</a:t>
            </a:r>
            <a:r>
              <a:rPr lang="en-US" sz="2100" dirty="0"/>
              <a:t> of the current node while ignoring the visited node, so only node B will be checked.</a:t>
            </a:r>
          </a:p>
          <a:p>
            <a:pPr algn="ctr"/>
            <a:r>
              <a:rPr lang="en-US" sz="2100" dirty="0"/>
              <a:t> </a:t>
            </a:r>
          </a:p>
          <a:p>
            <a:pPr algn="ctr"/>
            <a:r>
              <a:rPr lang="en-US" sz="2100" dirty="0"/>
              <a:t>For node B, we add 1 with 3 (weight of the edge connecting node A to B) and obtain 4. This value, 4, will be compared with the minimum distance of B, 7, and mark the lowest value at B as 4. </a:t>
            </a:r>
          </a:p>
        </p:txBody>
      </p:sp>
      <p:pic>
        <p:nvPicPr>
          <p:cNvPr id="13" name="Picture 12" descr="graph8.jpg"/>
          <p:cNvPicPr>
            <a:picLocks noChangeAspect="1"/>
          </p:cNvPicPr>
          <p:nvPr/>
        </p:nvPicPr>
        <p:blipFill>
          <a:blip r:embed="rId3"/>
          <a:stretch>
            <a:fillRect/>
          </a:stretch>
        </p:blipFill>
        <p:spPr>
          <a:xfrm>
            <a:off x="9001124" y="4071930"/>
            <a:ext cx="9001188" cy="3643337"/>
          </a:xfrm>
          <a:prstGeom prst="rect">
            <a:avLst/>
          </a:prstGeom>
        </p:spPr>
      </p:pic>
      <p:sp>
        <p:nvSpPr>
          <p:cNvPr id="15" name="Rectangle 14"/>
          <p:cNvSpPr/>
          <p:nvPr/>
        </p:nvSpPr>
        <p:spPr>
          <a:xfrm>
            <a:off x="9001124" y="7715268"/>
            <a:ext cx="9144000" cy="384721"/>
          </a:xfrm>
          <a:prstGeom prst="rect">
            <a:avLst/>
          </a:prstGeom>
        </p:spPr>
        <p:txBody>
          <a:bodyPr lIns="137160" tIns="68580" rIns="137160" bIns="68580">
            <a:spAutoFit/>
          </a:bodyPr>
          <a:lstStyle/>
          <a:p>
            <a:pPr algn="ctr"/>
            <a:r>
              <a:rPr lang="en-US" sz="1600" i="1" u="sng" dirty="0"/>
              <a:t>Assign Node </a:t>
            </a:r>
            <a:r>
              <a:rPr lang="en-US" sz="1600" b="1" i="1" u="sng" dirty="0"/>
              <a:t>B</a:t>
            </a:r>
            <a:r>
              <a:rPr lang="en-US" sz="1600" i="1" u="sng" dirty="0"/>
              <a:t> a minimum distance value</a:t>
            </a:r>
            <a:endParaRPr lang="en-US" sz="1600"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10" name="Text Placeholder 2"/>
          <p:cNvSpPr txBox="1">
            <a:spLocks/>
          </p:cNvSpPr>
          <p:nvPr/>
        </p:nvSpPr>
        <p:spPr>
          <a:xfrm>
            <a:off x="0" y="1142972"/>
            <a:ext cx="5905946" cy="1943100"/>
          </a:xfrm>
          <a:prstGeom prst="rect">
            <a:avLst/>
          </a:prstGeom>
        </p:spPr>
        <p:txBody>
          <a:bodyPr vert="horz" lIns="82296" tIns="137160" rIns="137160" bIns="68580" rtlCol="0">
            <a:noAutofit/>
          </a:bodyPr>
          <a:lstStyle/>
          <a:p>
            <a:pPr algn="ctr"/>
            <a:r>
              <a:rPr lang="en-US" sz="2100" dirty="0"/>
              <a:t>After this, node A marked as visited with a green check mark. The current node is selected as node D, it is unvisited and has a smallest recent distance. We repeat the algorithm and check for node B and E.</a:t>
            </a:r>
          </a:p>
        </p:txBody>
      </p:sp>
      <p:sp>
        <p:nvSpPr>
          <p:cNvPr id="14" name="TextBox 13"/>
          <p:cNvSpPr txBox="1"/>
          <p:nvPr/>
        </p:nvSpPr>
        <p:spPr>
          <a:xfrm>
            <a:off x="0" y="0"/>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 8</a:t>
            </a:r>
          </a:p>
        </p:txBody>
      </p:sp>
      <p:pic>
        <p:nvPicPr>
          <p:cNvPr id="6" name="Picture 5" descr="graph9.jpg"/>
          <p:cNvPicPr>
            <a:picLocks noChangeAspect="1"/>
          </p:cNvPicPr>
          <p:nvPr/>
        </p:nvPicPr>
        <p:blipFill>
          <a:blip r:embed="rId2"/>
          <a:stretch>
            <a:fillRect/>
          </a:stretch>
        </p:blipFill>
        <p:spPr>
          <a:xfrm>
            <a:off x="214250" y="3357550"/>
            <a:ext cx="7455433" cy="3578608"/>
          </a:xfrm>
          <a:prstGeom prst="rect">
            <a:avLst/>
          </a:prstGeom>
        </p:spPr>
      </p:pic>
      <p:sp>
        <p:nvSpPr>
          <p:cNvPr id="7" name="Rectangle 6"/>
          <p:cNvSpPr/>
          <p:nvPr/>
        </p:nvSpPr>
        <p:spPr>
          <a:xfrm>
            <a:off x="-785882" y="7358078"/>
            <a:ext cx="9144000" cy="877163"/>
          </a:xfrm>
          <a:prstGeom prst="rect">
            <a:avLst/>
          </a:prstGeom>
        </p:spPr>
        <p:txBody>
          <a:bodyPr lIns="137160" tIns="68580" rIns="137160" bIns="68580">
            <a:spAutoFit/>
          </a:bodyPr>
          <a:lstStyle/>
          <a:p>
            <a:pPr algn="ctr"/>
            <a:r>
              <a:rPr lang="en-US" sz="1600" i="1" u="sng" dirty="0"/>
              <a:t>Graphical Representation of Node D as Current Node</a:t>
            </a:r>
            <a:endParaRPr lang="en-US" sz="1600" dirty="0"/>
          </a:p>
          <a:p>
            <a:pPr algn="ctr"/>
            <a:br>
              <a:rPr lang="en-US" sz="1600" dirty="0"/>
            </a:br>
            <a:endParaRPr lang="en-US" sz="1600" dirty="0"/>
          </a:p>
        </p:txBody>
      </p:sp>
      <p:sp>
        <p:nvSpPr>
          <p:cNvPr id="8" name="TextBox 7"/>
          <p:cNvSpPr txBox="1"/>
          <p:nvPr/>
        </p:nvSpPr>
        <p:spPr>
          <a:xfrm>
            <a:off x="9358314" y="0"/>
            <a:ext cx="2895600" cy="969496"/>
          </a:xfrm>
          <a:prstGeom prst="rect">
            <a:avLst/>
          </a:prstGeom>
          <a:noFill/>
        </p:spPr>
        <p:txBody>
          <a:bodyPr wrap="square" lIns="137160" tIns="68580" rIns="137160" bIns="68580" rtlCol="0">
            <a:spAutoFit/>
          </a:bodyPr>
          <a:lstStyle/>
          <a:p>
            <a:r>
              <a:rPr lang="en-US" sz="3600" b="1" dirty="0">
                <a:solidFill>
                  <a:schemeClr val="accent1"/>
                </a:solidFill>
              </a:rPr>
              <a:t>STEP </a:t>
            </a:r>
            <a:r>
              <a:rPr lang="en-US" sz="5400" b="1" dirty="0">
                <a:solidFill>
                  <a:schemeClr val="accent1"/>
                </a:solidFill>
              </a:rPr>
              <a:t> 9</a:t>
            </a:r>
          </a:p>
        </p:txBody>
      </p:sp>
      <p:sp>
        <p:nvSpPr>
          <p:cNvPr id="11" name="Text Placeholder 2"/>
          <p:cNvSpPr txBox="1">
            <a:spLocks/>
          </p:cNvSpPr>
          <p:nvPr/>
        </p:nvSpPr>
        <p:spPr>
          <a:xfrm>
            <a:off x="9001124" y="1214410"/>
            <a:ext cx="8539338" cy="1943100"/>
          </a:xfrm>
          <a:prstGeom prst="rect">
            <a:avLst/>
          </a:prstGeom>
        </p:spPr>
        <p:txBody>
          <a:bodyPr vert="horz" lIns="82296" tIns="137160" rIns="137160" bIns="68580" rtlCol="0">
            <a:noAutofit/>
          </a:bodyPr>
          <a:lstStyle/>
          <a:p>
            <a:pPr algn="ctr"/>
            <a:r>
              <a:rPr lang="en-US" sz="2100" dirty="0"/>
              <a:t>For node B, we add 2 to 5, get 7 and compare it with the minimum distance value of B, since 7&gt;4, so leave the smallest distance value at node B as 4. </a:t>
            </a:r>
          </a:p>
          <a:p>
            <a:pPr algn="ctr"/>
            <a:r>
              <a:rPr lang="en-US" sz="2100" dirty="0"/>
              <a:t>For node E, we obtain 2+ 7= 9, and compare it with the minimum distance of E which is infinity, and mark the smallest value as node E as 9. The node D is marked as visited with a green check mark.</a:t>
            </a:r>
          </a:p>
        </p:txBody>
      </p:sp>
      <p:pic>
        <p:nvPicPr>
          <p:cNvPr id="12" name="Picture 11" descr="graph10.jpg"/>
          <p:cNvPicPr>
            <a:picLocks noChangeAspect="1"/>
          </p:cNvPicPr>
          <p:nvPr/>
        </p:nvPicPr>
        <p:blipFill>
          <a:blip r:embed="rId3"/>
          <a:stretch>
            <a:fillRect/>
          </a:stretch>
        </p:blipFill>
        <p:spPr>
          <a:xfrm>
            <a:off x="9286876" y="3357550"/>
            <a:ext cx="8162794" cy="3500462"/>
          </a:xfrm>
          <a:prstGeom prst="rect">
            <a:avLst/>
          </a:prstGeom>
        </p:spPr>
      </p:pic>
      <p:sp>
        <p:nvSpPr>
          <p:cNvPr id="13" name="Rectangle 12"/>
          <p:cNvSpPr/>
          <p:nvPr/>
        </p:nvSpPr>
        <p:spPr>
          <a:xfrm>
            <a:off x="9144000" y="7429516"/>
            <a:ext cx="9144000" cy="384721"/>
          </a:xfrm>
          <a:prstGeom prst="rect">
            <a:avLst/>
          </a:prstGeom>
        </p:spPr>
        <p:txBody>
          <a:bodyPr lIns="137160" tIns="68580" rIns="137160" bIns="68580">
            <a:spAutoFit/>
          </a:bodyPr>
          <a:lstStyle/>
          <a:p>
            <a:pPr algn="ctr"/>
            <a:r>
              <a:rPr lang="en-US" sz="1600" i="1" u="sng" dirty="0"/>
              <a:t>Marked Node D as visited</a:t>
            </a:r>
            <a:endParaRPr lang="en-US" sz="16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alpha val="1000"/>
          </a:srgbClr>
        </a:solidFill>
        <a:effectLst/>
      </p:bgPr>
    </p:bg>
    <p:spTree>
      <p:nvGrpSpPr>
        <p:cNvPr id="1" name=""/>
        <p:cNvGrpSpPr/>
        <p:nvPr/>
      </p:nvGrpSpPr>
      <p:grpSpPr>
        <a:xfrm>
          <a:off x="0" y="0"/>
          <a:ext cx="0" cy="0"/>
          <a:chOff x="0" y="0"/>
          <a:chExt cx="0" cy="0"/>
        </a:xfrm>
      </p:grpSpPr>
      <p:sp>
        <p:nvSpPr>
          <p:cNvPr id="9" name="Text Placeholder 2"/>
          <p:cNvSpPr txBox="1">
            <a:spLocks/>
          </p:cNvSpPr>
          <p:nvPr/>
        </p:nvSpPr>
        <p:spPr>
          <a:xfrm>
            <a:off x="1219200" y="1943100"/>
            <a:ext cx="16002000" cy="1828800"/>
          </a:xfrm>
          <a:prstGeom prst="rect">
            <a:avLst/>
          </a:prstGeom>
        </p:spPr>
        <p:txBody>
          <a:bodyPr vert="horz" lIns="137160" tIns="68580" rIns="137160" bIns="68580">
            <a:normAutofit/>
          </a:bodyPr>
          <a:lstStyle/>
          <a:p>
            <a:pPr marL="82296" defTabSz="1371600">
              <a:spcBef>
                <a:spcPts val="1050"/>
              </a:spcBef>
              <a:buClr>
                <a:schemeClr val="tx2"/>
              </a:buClr>
              <a:buSzPct val="95000"/>
              <a:defRPr/>
            </a:pPr>
            <a:endParaRPr lang="en-US" sz="2700" dirty="0"/>
          </a:p>
        </p:txBody>
      </p:sp>
      <p:sp>
        <p:nvSpPr>
          <p:cNvPr id="10" name="Text Placeholder 2"/>
          <p:cNvSpPr txBox="1">
            <a:spLocks/>
          </p:cNvSpPr>
          <p:nvPr/>
        </p:nvSpPr>
        <p:spPr>
          <a:xfrm>
            <a:off x="0" y="928658"/>
            <a:ext cx="4642948" cy="1943100"/>
          </a:xfrm>
          <a:prstGeom prst="rect">
            <a:avLst/>
          </a:prstGeom>
        </p:spPr>
        <p:txBody>
          <a:bodyPr vert="horz" lIns="82296" tIns="137160" rIns="137160" bIns="68580" rtlCol="0">
            <a:noAutofit/>
          </a:bodyPr>
          <a:lstStyle/>
          <a:p>
            <a:pPr algn="ctr"/>
            <a:r>
              <a:rPr lang="en-US" sz="2100" dirty="0"/>
              <a:t>The current node is set as node B, here we need to check only node E as it is unvisited and the node D is visited. We obtain 4+ 1=5, compare it with the minimum distance of the node.</a:t>
            </a:r>
          </a:p>
          <a:p>
            <a:pPr algn="ctr"/>
            <a:r>
              <a:rPr lang="en-US" sz="2100" dirty="0"/>
              <a:t>As 9 &gt; 5, leave the smallest value at node </a:t>
            </a:r>
            <a:r>
              <a:rPr lang="en-US" sz="2100" dirty="0" err="1"/>
              <a:t>node</a:t>
            </a:r>
            <a:r>
              <a:rPr lang="en-US" sz="2100" dirty="0"/>
              <a:t> E as 5. </a:t>
            </a:r>
          </a:p>
          <a:p>
            <a:pPr algn="ctr"/>
            <a:r>
              <a:rPr lang="en-US" sz="2100" dirty="0"/>
              <a:t>We mark D as visited node with a green check mark, and node E is set as the current node.</a:t>
            </a:r>
          </a:p>
        </p:txBody>
      </p:sp>
      <p:sp>
        <p:nvSpPr>
          <p:cNvPr id="14" name="TextBox 13"/>
          <p:cNvSpPr txBox="1"/>
          <p:nvPr/>
        </p:nvSpPr>
        <p:spPr>
          <a:xfrm>
            <a:off x="0" y="0"/>
            <a:ext cx="2895600" cy="692498"/>
          </a:xfrm>
          <a:prstGeom prst="rect">
            <a:avLst/>
          </a:prstGeom>
          <a:noFill/>
        </p:spPr>
        <p:txBody>
          <a:bodyPr wrap="square" lIns="137160" tIns="68580" rIns="137160" bIns="68580" rtlCol="0">
            <a:spAutoFit/>
          </a:bodyPr>
          <a:lstStyle/>
          <a:p>
            <a:r>
              <a:rPr lang="en-US" sz="3600" b="1" dirty="0">
                <a:solidFill>
                  <a:schemeClr val="accent1"/>
                </a:solidFill>
              </a:rPr>
              <a:t>Step 10 </a:t>
            </a:r>
            <a:endParaRPr lang="en-US" sz="5400" b="1" dirty="0">
              <a:solidFill>
                <a:schemeClr val="accent1"/>
              </a:solidFill>
            </a:endParaRPr>
          </a:p>
        </p:txBody>
      </p:sp>
      <p:pic>
        <p:nvPicPr>
          <p:cNvPr id="6" name="Picture 5" descr="graph11.jpg"/>
          <p:cNvPicPr>
            <a:picLocks noChangeAspect="1"/>
          </p:cNvPicPr>
          <p:nvPr/>
        </p:nvPicPr>
        <p:blipFill>
          <a:blip r:embed="rId2"/>
          <a:stretch>
            <a:fillRect/>
          </a:stretch>
        </p:blipFill>
        <p:spPr>
          <a:xfrm>
            <a:off x="285688" y="4857748"/>
            <a:ext cx="7514482" cy="3606951"/>
          </a:xfrm>
          <a:prstGeom prst="rect">
            <a:avLst/>
          </a:prstGeom>
        </p:spPr>
      </p:pic>
      <p:sp>
        <p:nvSpPr>
          <p:cNvPr id="7" name="Rectangle 6"/>
          <p:cNvSpPr/>
          <p:nvPr/>
        </p:nvSpPr>
        <p:spPr>
          <a:xfrm>
            <a:off x="-714444" y="8572524"/>
            <a:ext cx="9144000" cy="384721"/>
          </a:xfrm>
          <a:prstGeom prst="rect">
            <a:avLst/>
          </a:prstGeom>
        </p:spPr>
        <p:txBody>
          <a:bodyPr lIns="137160" tIns="68580" rIns="137160" bIns="68580">
            <a:spAutoFit/>
          </a:bodyPr>
          <a:lstStyle/>
          <a:p>
            <a:pPr algn="ctr"/>
            <a:r>
              <a:rPr lang="en-US" sz="1600" i="1" u="sng" dirty="0"/>
              <a:t>Marked Node B as visited</a:t>
            </a:r>
            <a:endParaRPr lang="en-US" sz="1600" dirty="0"/>
          </a:p>
        </p:txBody>
      </p:sp>
      <p:sp>
        <p:nvSpPr>
          <p:cNvPr id="8" name="TextBox 7"/>
          <p:cNvSpPr txBox="1"/>
          <p:nvPr/>
        </p:nvSpPr>
        <p:spPr>
          <a:xfrm>
            <a:off x="9929818" y="214278"/>
            <a:ext cx="2895600" cy="692498"/>
          </a:xfrm>
          <a:prstGeom prst="rect">
            <a:avLst/>
          </a:prstGeom>
          <a:noFill/>
        </p:spPr>
        <p:txBody>
          <a:bodyPr wrap="square" lIns="137160" tIns="68580" rIns="137160" bIns="68580" rtlCol="0">
            <a:spAutoFit/>
          </a:bodyPr>
          <a:lstStyle/>
          <a:p>
            <a:r>
              <a:rPr lang="en-US" sz="3600" b="1" dirty="0">
                <a:solidFill>
                  <a:schemeClr val="accent1"/>
                </a:solidFill>
              </a:rPr>
              <a:t>Step 11 </a:t>
            </a:r>
            <a:endParaRPr lang="en-US" sz="5400" b="1" dirty="0">
              <a:solidFill>
                <a:schemeClr val="accent1"/>
              </a:solidFill>
            </a:endParaRPr>
          </a:p>
        </p:txBody>
      </p:sp>
      <p:sp>
        <p:nvSpPr>
          <p:cNvPr id="11" name="Text Placeholder 2"/>
          <p:cNvSpPr txBox="1">
            <a:spLocks/>
          </p:cNvSpPr>
          <p:nvPr/>
        </p:nvSpPr>
        <p:spPr>
          <a:xfrm>
            <a:off x="7500926" y="1357286"/>
            <a:ext cx="10358920" cy="1753594"/>
          </a:xfrm>
          <a:prstGeom prst="rect">
            <a:avLst/>
          </a:prstGeom>
        </p:spPr>
        <p:txBody>
          <a:bodyPr vert="horz" lIns="82296" tIns="137160" rIns="137160" bIns="68580" rtlCol="0">
            <a:noAutofit/>
          </a:bodyPr>
          <a:lstStyle/>
          <a:p>
            <a:pPr algn="ctr"/>
            <a:r>
              <a:rPr lang="en-US" sz="2100" dirty="0"/>
              <a:t>Since it doesn’t have any unvisited </a:t>
            </a:r>
            <a:r>
              <a:rPr lang="en-US" sz="2100" dirty="0" err="1"/>
              <a:t>neighbours</a:t>
            </a:r>
            <a:r>
              <a:rPr lang="en-US" sz="2100" dirty="0"/>
              <a:t>, so there is not any requirement to check anything. Node E is marked as a visited node with a green mark.</a:t>
            </a:r>
          </a:p>
          <a:p>
            <a:pPr algn="ctr"/>
            <a:r>
              <a:rPr lang="en-US" sz="2100" dirty="0"/>
              <a:t>So, we are done as no unvisited node is left. The minimum distance of each node is now representing the minimum distance of that node from node C.</a:t>
            </a:r>
          </a:p>
        </p:txBody>
      </p:sp>
      <p:pic>
        <p:nvPicPr>
          <p:cNvPr id="12" name="Picture 11" descr="graph12.jpg"/>
          <p:cNvPicPr>
            <a:picLocks noChangeAspect="1"/>
          </p:cNvPicPr>
          <p:nvPr/>
        </p:nvPicPr>
        <p:blipFill>
          <a:blip r:embed="rId3"/>
          <a:stretch>
            <a:fillRect/>
          </a:stretch>
        </p:blipFill>
        <p:spPr>
          <a:xfrm>
            <a:off x="9358314" y="4429120"/>
            <a:ext cx="7732796" cy="3711742"/>
          </a:xfrm>
          <a:prstGeom prst="rect">
            <a:avLst/>
          </a:prstGeom>
        </p:spPr>
      </p:pic>
      <p:sp>
        <p:nvSpPr>
          <p:cNvPr id="13" name="Rectangle 12"/>
          <p:cNvSpPr/>
          <p:nvPr/>
        </p:nvSpPr>
        <p:spPr>
          <a:xfrm>
            <a:off x="9144000" y="8358210"/>
            <a:ext cx="9144000" cy="384721"/>
          </a:xfrm>
          <a:prstGeom prst="rect">
            <a:avLst/>
          </a:prstGeom>
        </p:spPr>
        <p:txBody>
          <a:bodyPr lIns="137160" tIns="68580" rIns="137160" bIns="68580">
            <a:spAutoFit/>
          </a:bodyPr>
          <a:lstStyle/>
          <a:p>
            <a:pPr algn="ctr"/>
            <a:r>
              <a:rPr lang="en-US" sz="1600" i="1" u="sng" dirty="0"/>
              <a:t>Marked Node E as visited</a:t>
            </a:r>
            <a:endParaRPr lang="en-US" sz="16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02" y="0"/>
            <a:ext cx="9572628" cy="692497"/>
          </a:xfrm>
          <a:prstGeom prst="rect">
            <a:avLst/>
          </a:prstGeom>
          <a:noFill/>
        </p:spPr>
        <p:txBody>
          <a:bodyPr wrap="square" lIns="137160" tIns="68580" rIns="137160" bIns="68580" rtlCol="0">
            <a:spAutoFit/>
          </a:bodyPr>
          <a:lstStyle/>
          <a:p>
            <a:r>
              <a:rPr lang="en-US" sz="3600" b="1" dirty="0">
                <a:solidFill>
                  <a:schemeClr val="accent1"/>
                </a:solidFill>
              </a:rPr>
              <a:t>Code Implementation &amp; It’s Output </a:t>
            </a:r>
            <a:endParaRPr lang="en-US" sz="5400" b="1" dirty="0">
              <a:solidFill>
                <a:schemeClr val="accent1"/>
              </a:solidFill>
            </a:endParaRPr>
          </a:p>
        </p:txBody>
      </p:sp>
      <p:pic>
        <p:nvPicPr>
          <p:cNvPr id="5" name="Picture 4">
            <a:extLst>
              <a:ext uri="{FF2B5EF4-FFF2-40B4-BE49-F238E27FC236}">
                <a16:creationId xmlns:a16="http://schemas.microsoft.com/office/drawing/2014/main" id="{E805911E-DD54-0AFC-B92A-9BBF4CE23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83" y="740340"/>
            <a:ext cx="16963147" cy="90116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6645054" cy="692497"/>
          </a:xfrm>
          <a:prstGeom prst="rect">
            <a:avLst/>
          </a:prstGeom>
          <a:noFill/>
        </p:spPr>
        <p:txBody>
          <a:bodyPr wrap="square" lIns="137160" tIns="68580" rIns="137160" bIns="68580" rtlCol="0">
            <a:spAutoFit/>
          </a:bodyPr>
          <a:lstStyle/>
          <a:p>
            <a:r>
              <a:rPr lang="en-US" sz="3600" b="1" dirty="0">
                <a:solidFill>
                  <a:schemeClr val="accent1"/>
                </a:solidFill>
              </a:rPr>
              <a:t>Why Does Not Dijkstra’s Algorithm Work For Negative Weight Edges?</a:t>
            </a:r>
            <a:endParaRPr lang="en-US" sz="5400" b="1" dirty="0">
              <a:solidFill>
                <a:schemeClr val="accent1"/>
              </a:solidFill>
            </a:endParaRPr>
          </a:p>
        </p:txBody>
      </p:sp>
      <p:pic>
        <p:nvPicPr>
          <p:cNvPr id="5" name="Picture 4" descr="graph.png"/>
          <p:cNvPicPr>
            <a:picLocks noChangeAspect="1"/>
          </p:cNvPicPr>
          <p:nvPr/>
        </p:nvPicPr>
        <p:blipFill>
          <a:blip r:embed="rId2"/>
          <a:stretch>
            <a:fillRect/>
          </a:stretch>
        </p:blipFill>
        <p:spPr>
          <a:xfrm>
            <a:off x="6643670" y="714344"/>
            <a:ext cx="2857520" cy="2428328"/>
          </a:xfrm>
          <a:prstGeom prst="rect">
            <a:avLst/>
          </a:prstGeom>
        </p:spPr>
      </p:pic>
      <p:pic>
        <p:nvPicPr>
          <p:cNvPr id="6" name="Picture 5" descr="chrome_2016-08-05_02-17-37.png"/>
          <p:cNvPicPr>
            <a:picLocks noChangeAspect="1"/>
          </p:cNvPicPr>
          <p:nvPr/>
        </p:nvPicPr>
        <p:blipFill>
          <a:blip r:embed="rId3"/>
          <a:stretch>
            <a:fillRect/>
          </a:stretch>
        </p:blipFill>
        <p:spPr>
          <a:xfrm>
            <a:off x="3714712" y="3214675"/>
            <a:ext cx="9644130" cy="4143404"/>
          </a:xfrm>
          <a:prstGeom prst="rect">
            <a:avLst/>
          </a:prstGeom>
        </p:spPr>
      </p:pic>
      <p:sp>
        <p:nvSpPr>
          <p:cNvPr id="19" name="Text Placeholder 2"/>
          <p:cNvSpPr txBox="1">
            <a:spLocks/>
          </p:cNvSpPr>
          <p:nvPr/>
        </p:nvSpPr>
        <p:spPr>
          <a:xfrm>
            <a:off x="928630" y="5786442"/>
            <a:ext cx="4642948" cy="1943100"/>
          </a:xfrm>
          <a:prstGeom prst="rect">
            <a:avLst/>
          </a:prstGeom>
        </p:spPr>
        <p:txBody>
          <a:bodyPr vert="horz" lIns="82296" tIns="137160" rIns="137160" bIns="68580" rtlCol="0">
            <a:noAutofit/>
          </a:bodyPr>
          <a:lstStyle/>
          <a:p>
            <a:pPr algn="ctr"/>
            <a:endParaRPr lang="en-US" sz="2100" dirty="0"/>
          </a:p>
        </p:txBody>
      </p:sp>
      <p:sp>
        <p:nvSpPr>
          <p:cNvPr id="33" name="Text Placeholder 2"/>
          <p:cNvSpPr txBox="1">
            <a:spLocks/>
          </p:cNvSpPr>
          <p:nvPr/>
        </p:nvSpPr>
        <p:spPr>
          <a:xfrm>
            <a:off x="857192" y="7929582"/>
            <a:ext cx="11930146" cy="1943100"/>
          </a:xfrm>
          <a:prstGeom prst="rect">
            <a:avLst/>
          </a:prstGeom>
        </p:spPr>
        <p:txBody>
          <a:bodyPr vert="horz" lIns="82296" tIns="137160" rIns="137160" bIns="68580" rtlCol="0">
            <a:noAutofit/>
          </a:bodyPr>
          <a:lstStyle/>
          <a:p>
            <a:pPr fontAlgn="base"/>
            <a:r>
              <a:rPr lang="en-US" sz="2400" b="1" dirty="0"/>
              <a:t>1. So starting out the values (</a:t>
            </a:r>
            <a:r>
              <a:rPr lang="en-US" sz="2400" b="1" i="1" dirty="0"/>
              <a:t>the distance from the source to the vertex</a:t>
            </a:r>
            <a:r>
              <a:rPr lang="en-US" sz="2400" b="1" dirty="0"/>
              <a:t>) initially assigned to each vertex are,</a:t>
            </a:r>
          </a:p>
          <a:p>
            <a:pPr fontAlgn="base"/>
            <a:r>
              <a:rPr lang="en-US" sz="2400" b="1" dirty="0"/>
              <a:t>We first extract the vertex in Q = [A,B,C] which has smallest value, i.e. A, after which Q = [B, C]. Note A has a directed edge to B and C, also both of them are in Q, therefore we update both of those values,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2"/>
          <p:cNvSpPr txBox="1">
            <a:spLocks/>
          </p:cNvSpPr>
          <p:nvPr/>
        </p:nvSpPr>
        <p:spPr>
          <a:xfrm>
            <a:off x="928630" y="5786442"/>
            <a:ext cx="4642948" cy="1943100"/>
          </a:xfrm>
          <a:prstGeom prst="rect">
            <a:avLst/>
          </a:prstGeom>
        </p:spPr>
        <p:txBody>
          <a:bodyPr vert="horz" lIns="82296" tIns="137160" rIns="137160" bIns="68580" rtlCol="0">
            <a:noAutofit/>
          </a:bodyPr>
          <a:lstStyle/>
          <a:p>
            <a:pPr algn="ctr"/>
            <a:endParaRPr lang="en-US" sz="2100" dirty="0"/>
          </a:p>
        </p:txBody>
      </p:sp>
      <p:sp>
        <p:nvSpPr>
          <p:cNvPr id="33" name="Text Placeholder 2"/>
          <p:cNvSpPr txBox="1">
            <a:spLocks/>
          </p:cNvSpPr>
          <p:nvPr/>
        </p:nvSpPr>
        <p:spPr>
          <a:xfrm>
            <a:off x="0" y="785782"/>
            <a:ext cx="9286876" cy="4929186"/>
          </a:xfrm>
          <a:prstGeom prst="rect">
            <a:avLst/>
          </a:prstGeom>
        </p:spPr>
        <p:txBody>
          <a:bodyPr vert="horz" lIns="82296" tIns="137160" rIns="137160" bIns="68580" rtlCol="0">
            <a:noAutofit/>
          </a:bodyPr>
          <a:lstStyle/>
          <a:p>
            <a:pPr fontAlgn="base"/>
            <a:r>
              <a:rPr lang="en-US" sz="2400" b="1" dirty="0"/>
              <a:t>2. </a:t>
            </a:r>
            <a:r>
              <a:rPr lang="en-US" sz="2000" b="1" dirty="0"/>
              <a:t>Now we extract C as (2&lt;5), now Q = [B]. Note that C is connected to nothing, so line16 loop doesn't run.</a:t>
            </a:r>
          </a:p>
          <a:p>
            <a:pPr fontAlgn="base"/>
            <a:r>
              <a:rPr lang="en-US" sz="2000" b="1" dirty="0"/>
              <a:t>Finally we extract B, after which . Note B has a directed edge to C but C isn't present in Q therefore we again don't enter the for loop in line16,</a:t>
            </a:r>
          </a:p>
          <a:p>
            <a:pPr fontAlgn="base"/>
            <a:r>
              <a:rPr lang="en-US" sz="2000" b="1" dirty="0"/>
              <a:t>So we end up with the distances as</a:t>
            </a:r>
          </a:p>
          <a:p>
            <a:pPr fontAlgn="base"/>
            <a:r>
              <a:rPr lang="en-US" sz="2000" b="1" dirty="0"/>
              <a:t>Note how this is wrong as the shortest distance from A to C is 5 + -10 = -5, when you go .</a:t>
            </a:r>
          </a:p>
          <a:p>
            <a:pPr fontAlgn="base"/>
            <a:r>
              <a:rPr lang="en-US" sz="2000" b="1" dirty="0"/>
              <a:t>So for this graph Dijkstra's Algorithm wrongly computes the distance from A to C.</a:t>
            </a:r>
          </a:p>
          <a:p>
            <a:pPr fontAlgn="base"/>
            <a:r>
              <a:rPr lang="en-US" sz="2000" b="1" dirty="0"/>
              <a:t>This happens because Dijkstra's Algorithm does not try to find a shorter path to vertices which are </a:t>
            </a:r>
            <a:r>
              <a:rPr lang="en-US" sz="2000" b="1" i="1" dirty="0"/>
              <a:t>already extracted from Q</a:t>
            </a:r>
            <a:r>
              <a:rPr lang="en-US" sz="2000" b="1" dirty="0"/>
              <a:t>.</a:t>
            </a:r>
          </a:p>
        </p:txBody>
      </p:sp>
      <p:sp>
        <p:nvSpPr>
          <p:cNvPr id="7" name="Text Placeholder 2"/>
          <p:cNvSpPr txBox="1">
            <a:spLocks/>
          </p:cNvSpPr>
          <p:nvPr/>
        </p:nvSpPr>
        <p:spPr>
          <a:xfrm>
            <a:off x="0" y="4857748"/>
            <a:ext cx="9358314" cy="5429252"/>
          </a:xfrm>
          <a:prstGeom prst="rect">
            <a:avLst/>
          </a:prstGeom>
        </p:spPr>
        <p:txBody>
          <a:bodyPr vert="horz" lIns="82296" tIns="137160" rIns="137160" bIns="68580" rtlCol="0">
            <a:noAutofit/>
          </a:bodyPr>
          <a:lstStyle/>
          <a:p>
            <a:pPr fontAlgn="base"/>
            <a:r>
              <a:rPr lang="en-US" sz="2400" b="1" dirty="0"/>
              <a:t>3</a:t>
            </a:r>
            <a:r>
              <a:rPr lang="en-US" sz="2000" b="1" dirty="0"/>
              <a:t>. What the line16 loop is doing is taking the vertex u and saying </a:t>
            </a:r>
            <a:r>
              <a:rPr lang="en-US" sz="2000" b="1" i="1" dirty="0"/>
              <a:t>"hey looks like we can go to v from source via u, is that (alt or alternative) distance any better than the current dist[v] we got? If so lets update dist[v]"</a:t>
            </a:r>
            <a:endParaRPr lang="en-US" sz="2000" b="1" dirty="0"/>
          </a:p>
          <a:p>
            <a:pPr fontAlgn="base"/>
            <a:r>
              <a:rPr lang="en-US" sz="2000" b="1" dirty="0"/>
              <a:t>Note that in line16 they check all neighbors v (i.e. a directed edge exists from u to v), of u which are still in Q. In line14 they remove visited notes from Q. So if x is a visited neighbor of u, the path  is </a:t>
            </a:r>
            <a:r>
              <a:rPr lang="en-US" sz="2000" b="1" i="1" dirty="0"/>
              <a:t>not even considered</a:t>
            </a:r>
            <a:r>
              <a:rPr lang="en-US" sz="2000" b="1" dirty="0"/>
              <a:t> as a possible shorter way from source to v.</a:t>
            </a:r>
          </a:p>
          <a:p>
            <a:pPr fontAlgn="base"/>
            <a:r>
              <a:rPr lang="en-US" sz="2000" b="1" dirty="0"/>
              <a:t>In our example above, C was a visited </a:t>
            </a:r>
            <a:r>
              <a:rPr lang="en-US" sz="2000" b="1" dirty="0" err="1"/>
              <a:t>neighbour</a:t>
            </a:r>
            <a:r>
              <a:rPr lang="en-US" sz="2000" b="1" dirty="0"/>
              <a:t> of B, thus the path  was not considered, leaving the current shortest path  unchanged.</a:t>
            </a:r>
          </a:p>
          <a:p>
            <a:pPr fontAlgn="base"/>
            <a:r>
              <a:rPr lang="en-US" sz="2000" b="1" dirty="0"/>
              <a:t>This is actually useful </a:t>
            </a:r>
            <a:r>
              <a:rPr lang="en-US" sz="2000" b="1" i="1" dirty="0"/>
              <a:t>if the edge weights are all positive numbers</a:t>
            </a:r>
            <a:r>
              <a:rPr lang="en-US" sz="2000" b="1" dirty="0"/>
              <a:t>, because then we wouldn't waste our time considering paths that can't be shorter</a:t>
            </a:r>
          </a:p>
        </p:txBody>
      </p:sp>
      <p:pic>
        <p:nvPicPr>
          <p:cNvPr id="8" name="Picture 7" descr="chrome_2016-08-05_02-17-37.png"/>
          <p:cNvPicPr>
            <a:picLocks noChangeAspect="1"/>
          </p:cNvPicPr>
          <p:nvPr/>
        </p:nvPicPr>
        <p:blipFill>
          <a:blip r:embed="rId2"/>
          <a:stretch>
            <a:fillRect/>
          </a:stretch>
        </p:blipFill>
        <p:spPr>
          <a:xfrm>
            <a:off x="9358314" y="1214410"/>
            <a:ext cx="8604722" cy="814393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357390" y="428592"/>
            <a:ext cx="13944632" cy="897682"/>
          </a:xfrm>
          <a:prstGeom prst="rect">
            <a:avLst/>
          </a:prstGeom>
        </p:spPr>
        <p:txBody>
          <a:bodyPr lIns="0" tIns="0" rIns="0" bIns="0" rtlCol="0" anchor="t">
            <a:spAutoFit/>
          </a:bodyPr>
          <a:lstStyle/>
          <a:p>
            <a:pPr marL="0" lvl="0" indent="0" algn="ctr">
              <a:lnSpc>
                <a:spcPts val="6959"/>
              </a:lnSpc>
              <a:spcBef>
                <a:spcPct val="0"/>
              </a:spcBef>
            </a:pPr>
            <a:r>
              <a:rPr lang="en-US" sz="6000" u="none" dirty="0">
                <a:solidFill>
                  <a:srgbClr val="004E8E"/>
                </a:solidFill>
                <a:latin typeface="Open Sans Bold"/>
              </a:rPr>
              <a:t>CERTIFICATION</a:t>
            </a:r>
          </a:p>
        </p:txBody>
      </p:sp>
      <p:grpSp>
        <p:nvGrpSpPr>
          <p:cNvPr id="16" name="Group 16"/>
          <p:cNvGrpSpPr/>
          <p:nvPr/>
        </p:nvGrpSpPr>
        <p:grpSpPr>
          <a:xfrm>
            <a:off x="0" y="484403"/>
            <a:ext cx="3572101" cy="515722"/>
            <a:chOff x="0" y="0"/>
            <a:chExt cx="940800" cy="135828"/>
          </a:xfrm>
        </p:grpSpPr>
        <p:sp>
          <p:nvSpPr>
            <p:cNvPr id="17" name="Freeform 17"/>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004E8E"/>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grpSp>
        <p:nvGrpSpPr>
          <p:cNvPr id="19" name="Group 19"/>
          <p:cNvGrpSpPr/>
          <p:nvPr/>
        </p:nvGrpSpPr>
        <p:grpSpPr>
          <a:xfrm>
            <a:off x="14715899" y="9286875"/>
            <a:ext cx="3572101" cy="515722"/>
            <a:chOff x="0" y="0"/>
            <a:chExt cx="940800" cy="135828"/>
          </a:xfrm>
        </p:grpSpPr>
        <p:sp>
          <p:nvSpPr>
            <p:cNvPr id="20" name="Freeform 20"/>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004E8E"/>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pic>
        <p:nvPicPr>
          <p:cNvPr id="3" name="Picture 2">
            <a:extLst>
              <a:ext uri="{FF2B5EF4-FFF2-40B4-BE49-F238E27FC236}">
                <a16:creationId xmlns:a16="http://schemas.microsoft.com/office/drawing/2014/main" id="{A67B08F6-C01C-FC49-BA69-E53645AA7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986" y="1467283"/>
            <a:ext cx="11667872" cy="82488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2"/>
          <p:cNvSpPr txBox="1">
            <a:spLocks/>
          </p:cNvSpPr>
          <p:nvPr/>
        </p:nvSpPr>
        <p:spPr>
          <a:xfrm>
            <a:off x="928630" y="5786442"/>
            <a:ext cx="4642948" cy="1943100"/>
          </a:xfrm>
          <a:prstGeom prst="rect">
            <a:avLst/>
          </a:prstGeom>
        </p:spPr>
        <p:txBody>
          <a:bodyPr vert="horz" lIns="82296" tIns="137160" rIns="137160" bIns="68580" rtlCol="0">
            <a:noAutofit/>
          </a:bodyPr>
          <a:lstStyle/>
          <a:p>
            <a:pPr algn="ctr"/>
            <a:endParaRPr lang="en-US" sz="2100" dirty="0"/>
          </a:p>
        </p:txBody>
      </p:sp>
      <p:sp>
        <p:nvSpPr>
          <p:cNvPr id="33" name="Text Placeholder 2"/>
          <p:cNvSpPr txBox="1">
            <a:spLocks/>
          </p:cNvSpPr>
          <p:nvPr/>
        </p:nvSpPr>
        <p:spPr>
          <a:xfrm>
            <a:off x="0" y="0"/>
            <a:ext cx="9144000" cy="4143368"/>
          </a:xfrm>
          <a:prstGeom prst="rect">
            <a:avLst/>
          </a:prstGeom>
        </p:spPr>
        <p:txBody>
          <a:bodyPr vert="horz" lIns="82296" tIns="137160" rIns="137160" bIns="68580" rtlCol="0">
            <a:noAutofit/>
          </a:bodyPr>
          <a:lstStyle/>
          <a:p>
            <a:pPr fontAlgn="base"/>
            <a:r>
              <a:rPr lang="en-US" sz="2400" b="1" dirty="0"/>
              <a:t>4. </a:t>
            </a:r>
            <a:r>
              <a:rPr lang="en-US" sz="2000" b="1" dirty="0"/>
              <a:t>So I say that when running this algorithm if x is extracted from Q before y, then its not possible to find a path -  which is shorter. Let me explain this with an example,</a:t>
            </a:r>
          </a:p>
          <a:p>
            <a:pPr fontAlgn="base"/>
            <a:r>
              <a:rPr lang="en-US" sz="2000" b="1" dirty="0"/>
              <a:t>As y has just been extracted and x had been extracted before itself, then dist[y] &gt; dist[x] because otherwise y would have been extracted before x. (line 13 min distance first)</a:t>
            </a:r>
          </a:p>
          <a:p>
            <a:pPr fontAlgn="base"/>
            <a:r>
              <a:rPr lang="en-US" sz="2000" b="1" dirty="0"/>
              <a:t>And as we already </a:t>
            </a:r>
            <a:r>
              <a:rPr lang="en-US" sz="2000" b="1" i="1" dirty="0"/>
              <a:t>assumed</a:t>
            </a:r>
            <a:r>
              <a:rPr lang="en-US" sz="2000" b="1" dirty="0"/>
              <a:t> that the edge weights are positive, i.e. length(</a:t>
            </a:r>
            <a:r>
              <a:rPr lang="en-US" sz="2000" b="1" dirty="0" err="1"/>
              <a:t>x,y</a:t>
            </a:r>
            <a:r>
              <a:rPr lang="en-US" sz="2000" b="1" dirty="0"/>
              <a:t>)&gt;0. So the alternative distance (alt) via y is always sure to be greater, i.e. dist[y] + length(</a:t>
            </a:r>
            <a:r>
              <a:rPr lang="en-US" sz="2000" b="1" dirty="0" err="1"/>
              <a:t>x,y</a:t>
            </a:r>
            <a:r>
              <a:rPr lang="en-US" sz="2000" b="1" dirty="0"/>
              <a:t>)&gt; dist[x]. So the value of dist[x] would not have been updated even if y was considered as a path to x, thus we conclude that it makes sense to only consider neighbors of y which are still in Q (note comment in line16)</a:t>
            </a:r>
          </a:p>
          <a:p>
            <a:pPr fontAlgn="base"/>
            <a:r>
              <a:rPr lang="en-US" sz="2000" b="1" dirty="0"/>
              <a:t>But this thing hinges on our assumption of positive edge length, if length(</a:t>
            </a:r>
            <a:r>
              <a:rPr lang="en-US" sz="2000" b="1" dirty="0" err="1"/>
              <a:t>u,v</a:t>
            </a:r>
            <a:r>
              <a:rPr lang="en-US" sz="2000" b="1" dirty="0"/>
              <a:t>)&lt;0 then depending on how negative that edge is we might replace the dist[x] after the comparison in line18.</a:t>
            </a:r>
          </a:p>
        </p:txBody>
      </p:sp>
      <p:sp>
        <p:nvSpPr>
          <p:cNvPr id="7" name="Text Placeholder 2"/>
          <p:cNvSpPr txBox="1">
            <a:spLocks/>
          </p:cNvSpPr>
          <p:nvPr/>
        </p:nvSpPr>
        <p:spPr>
          <a:xfrm>
            <a:off x="214250" y="5000624"/>
            <a:ext cx="7786742" cy="5286376"/>
          </a:xfrm>
          <a:prstGeom prst="rect">
            <a:avLst/>
          </a:prstGeom>
        </p:spPr>
        <p:txBody>
          <a:bodyPr vert="horz" lIns="82296" tIns="137160" rIns="137160" bIns="68580" rtlCol="0">
            <a:noAutofit/>
          </a:bodyPr>
          <a:lstStyle/>
          <a:p>
            <a:pPr fontAlgn="base"/>
            <a:r>
              <a:rPr lang="en-US" sz="2400" b="1" dirty="0"/>
              <a:t>5.  So any dist[x] calculation we make will be incorrect if x is removed before all vertices v - such that x is a </a:t>
            </a:r>
            <a:r>
              <a:rPr lang="en-US" sz="2400" b="1" dirty="0" err="1"/>
              <a:t>neighbour</a:t>
            </a:r>
            <a:r>
              <a:rPr lang="en-US" sz="2400" b="1" dirty="0"/>
              <a:t> of v with negative edge connecting them - is removed.</a:t>
            </a:r>
          </a:p>
          <a:p>
            <a:pPr fontAlgn="base"/>
            <a:r>
              <a:rPr lang="en-US" sz="2400" b="1" dirty="0"/>
              <a:t>Because each of those v vertices is the second last vertex on a potential "better" path from source to x, which is discarded by Dijkstra’s algorithm.</a:t>
            </a:r>
          </a:p>
          <a:p>
            <a:pPr fontAlgn="base"/>
            <a:r>
              <a:rPr lang="en-US" sz="2400" b="1" dirty="0"/>
              <a:t>So in the example I gave above, the mistake was because C was removed before B was removed. While that C was a </a:t>
            </a:r>
            <a:r>
              <a:rPr lang="en-US" sz="2400" b="1" dirty="0" err="1"/>
              <a:t>neighbour</a:t>
            </a:r>
            <a:r>
              <a:rPr lang="en-US" sz="2400" b="1" dirty="0"/>
              <a:t> of B with a negative edge!</a:t>
            </a:r>
          </a:p>
          <a:p>
            <a:pPr fontAlgn="base"/>
            <a:r>
              <a:rPr lang="en-US" sz="2400" b="1" dirty="0"/>
              <a:t>Just to clarify, B and C are A's </a:t>
            </a:r>
            <a:r>
              <a:rPr lang="en-US" sz="2400" b="1" dirty="0" err="1"/>
              <a:t>neighbours</a:t>
            </a:r>
            <a:r>
              <a:rPr lang="en-US" sz="2400" b="1" dirty="0"/>
              <a:t>. B has a single </a:t>
            </a:r>
            <a:r>
              <a:rPr lang="en-US" sz="2400" b="1" dirty="0" err="1"/>
              <a:t>neighbour</a:t>
            </a:r>
            <a:r>
              <a:rPr lang="en-US" sz="2400" b="1" dirty="0"/>
              <a:t> C and C has no </a:t>
            </a:r>
            <a:r>
              <a:rPr lang="en-US" sz="2400" b="1" dirty="0" err="1"/>
              <a:t>neighbours</a:t>
            </a:r>
            <a:r>
              <a:rPr lang="en-US" sz="2400" b="1" dirty="0"/>
              <a:t>. length(</a:t>
            </a:r>
            <a:r>
              <a:rPr lang="en-US" sz="2400" b="1" dirty="0" err="1"/>
              <a:t>a,b</a:t>
            </a:r>
            <a:r>
              <a:rPr lang="en-US" sz="2400" b="1" dirty="0"/>
              <a:t>) is the edge length between the vertices a and b.</a:t>
            </a:r>
          </a:p>
        </p:txBody>
      </p:sp>
      <p:pic>
        <p:nvPicPr>
          <p:cNvPr id="5" name="Picture 4" descr="chrome_2016-08-05_02-17-37.png"/>
          <p:cNvPicPr>
            <a:picLocks noChangeAspect="1"/>
          </p:cNvPicPr>
          <p:nvPr/>
        </p:nvPicPr>
        <p:blipFill>
          <a:blip r:embed="rId2"/>
          <a:stretch>
            <a:fillRect/>
          </a:stretch>
        </p:blipFill>
        <p:spPr>
          <a:xfrm>
            <a:off x="9358314" y="1142972"/>
            <a:ext cx="8572560" cy="807249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785754" y="1571600"/>
            <a:ext cx="16573616" cy="7500954"/>
            <a:chOff x="0" y="0"/>
            <a:chExt cx="1950308" cy="2711349"/>
          </a:xfrm>
        </p:grpSpPr>
        <p:sp>
          <p:nvSpPr>
            <p:cNvPr id="7" name="Freeform 7"/>
            <p:cNvSpPr/>
            <p:nvPr/>
          </p:nvSpPr>
          <p:spPr>
            <a:xfrm>
              <a:off x="0" y="0"/>
              <a:ext cx="1950308" cy="2711349"/>
            </a:xfrm>
            <a:custGeom>
              <a:avLst/>
              <a:gdLst/>
              <a:ahLst/>
              <a:cxnLst/>
              <a:rect l="l" t="t" r="r" b="b"/>
              <a:pathLst>
                <a:path w="1950308" h="2711349">
                  <a:moveTo>
                    <a:pt x="0" y="0"/>
                  </a:moveTo>
                  <a:lnTo>
                    <a:pt x="1950308" y="0"/>
                  </a:lnTo>
                  <a:lnTo>
                    <a:pt x="1950308" y="2711349"/>
                  </a:lnTo>
                  <a:lnTo>
                    <a:pt x="0" y="2711349"/>
                  </a:lnTo>
                  <a:close/>
                </a:path>
              </a:pathLst>
            </a:custGeom>
            <a:solidFill>
              <a:srgbClr val="F4CE2C">
                <a:alpha val="8470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pic>
        <p:nvPicPr>
          <p:cNvPr id="2" name="Picture 2"/>
          <p:cNvPicPr>
            <a:picLocks noChangeAspect="1"/>
          </p:cNvPicPr>
          <p:nvPr/>
        </p:nvPicPr>
        <p:blipFill>
          <a:blip r:embed="rId2"/>
          <a:srcRect l="5502" r="7076" b="465"/>
          <a:stretch>
            <a:fillRect/>
          </a:stretch>
        </p:blipFill>
        <p:spPr>
          <a:xfrm>
            <a:off x="-9525" y="-49333"/>
            <a:ext cx="18288000" cy="10358964"/>
          </a:xfrm>
          <a:prstGeom prst="rect">
            <a:avLst/>
          </a:prstGeom>
        </p:spPr>
      </p:pic>
      <p:grpSp>
        <p:nvGrpSpPr>
          <p:cNvPr id="3" name="Group 3"/>
          <p:cNvGrpSpPr/>
          <p:nvPr/>
        </p:nvGrpSpPr>
        <p:grpSpPr>
          <a:xfrm>
            <a:off x="0" y="1838293"/>
            <a:ext cx="18288000" cy="7420007"/>
            <a:chOff x="0" y="0"/>
            <a:chExt cx="4816593" cy="1954241"/>
          </a:xfrm>
        </p:grpSpPr>
        <p:sp>
          <p:nvSpPr>
            <p:cNvPr id="4" name="Freeform 4"/>
            <p:cNvSpPr/>
            <p:nvPr/>
          </p:nvSpPr>
          <p:spPr>
            <a:xfrm>
              <a:off x="0" y="0"/>
              <a:ext cx="4816592" cy="1954241"/>
            </a:xfrm>
            <a:custGeom>
              <a:avLst/>
              <a:gdLst/>
              <a:ahLst/>
              <a:cxnLst/>
              <a:rect l="l" t="t" r="r" b="b"/>
              <a:pathLst>
                <a:path w="4816592" h="1954241">
                  <a:moveTo>
                    <a:pt x="0" y="0"/>
                  </a:moveTo>
                  <a:lnTo>
                    <a:pt x="4816592" y="0"/>
                  </a:lnTo>
                  <a:lnTo>
                    <a:pt x="4816592" y="1954241"/>
                  </a:lnTo>
                  <a:lnTo>
                    <a:pt x="0" y="1954241"/>
                  </a:lnTo>
                  <a:close/>
                </a:path>
              </a:pathLst>
            </a:custGeom>
            <a:solidFill>
              <a:srgbClr val="F4CE2C">
                <a:alpha val="49804"/>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9" name="Group 9"/>
          <p:cNvGrpSpPr/>
          <p:nvPr/>
        </p:nvGrpSpPr>
        <p:grpSpPr>
          <a:xfrm>
            <a:off x="285688" y="2662057"/>
            <a:ext cx="11958518" cy="4934463"/>
            <a:chOff x="-1867184" y="9523"/>
            <a:chExt cx="15944694" cy="6579291"/>
          </a:xfrm>
        </p:grpSpPr>
        <p:sp>
          <p:nvSpPr>
            <p:cNvPr id="10" name="TextBox 10"/>
            <p:cNvSpPr txBox="1"/>
            <p:nvPr/>
          </p:nvSpPr>
          <p:spPr>
            <a:xfrm>
              <a:off x="257136" y="4312957"/>
              <a:ext cx="8480069" cy="494666"/>
            </a:xfrm>
            <a:prstGeom prst="rect">
              <a:avLst/>
            </a:prstGeom>
          </p:spPr>
          <p:txBody>
            <a:bodyPr lIns="0" tIns="0" rIns="0" bIns="0" rtlCol="0" anchor="t">
              <a:spAutoFit/>
            </a:bodyPr>
            <a:lstStyle/>
            <a:p>
              <a:pPr marL="0" lvl="0" indent="0" algn="ctr">
                <a:lnSpc>
                  <a:spcPts val="3080"/>
                </a:lnSpc>
                <a:spcBef>
                  <a:spcPct val="0"/>
                </a:spcBef>
              </a:pPr>
              <a:endParaRPr lang="en-US" sz="2200" u="none" dirty="0">
                <a:solidFill>
                  <a:srgbClr val="000000"/>
                </a:solidFill>
                <a:latin typeface="Noto Sans"/>
              </a:endParaRPr>
            </a:p>
          </p:txBody>
        </p:sp>
        <p:sp>
          <p:nvSpPr>
            <p:cNvPr id="11" name="TextBox 11"/>
            <p:cNvSpPr txBox="1"/>
            <p:nvPr/>
          </p:nvSpPr>
          <p:spPr>
            <a:xfrm>
              <a:off x="2487593" y="6046869"/>
              <a:ext cx="4019156" cy="541945"/>
            </a:xfrm>
            <a:prstGeom prst="rect">
              <a:avLst/>
            </a:prstGeom>
          </p:spPr>
          <p:txBody>
            <a:bodyPr lIns="0" tIns="0" rIns="0" bIns="0" rtlCol="0" anchor="t">
              <a:spAutoFit/>
            </a:bodyPr>
            <a:lstStyle/>
            <a:p>
              <a:pPr marL="0" lvl="0" indent="0" algn="ctr">
                <a:lnSpc>
                  <a:spcPts val="3359"/>
                </a:lnSpc>
                <a:spcBef>
                  <a:spcPct val="0"/>
                </a:spcBef>
              </a:pPr>
              <a:endParaRPr lang="en-US" sz="2400" u="none" dirty="0">
                <a:solidFill>
                  <a:srgbClr val="000000"/>
                </a:solidFill>
                <a:latin typeface="Noto Sans"/>
              </a:endParaRPr>
            </a:p>
          </p:txBody>
        </p:sp>
        <p:sp>
          <p:nvSpPr>
            <p:cNvPr id="12" name="TextBox 12"/>
            <p:cNvSpPr txBox="1"/>
            <p:nvPr/>
          </p:nvSpPr>
          <p:spPr>
            <a:xfrm>
              <a:off x="584700" y="9523"/>
              <a:ext cx="7824937" cy="1002243"/>
            </a:xfrm>
            <a:prstGeom prst="rect">
              <a:avLst/>
            </a:prstGeom>
          </p:spPr>
          <p:txBody>
            <a:bodyPr lIns="0" tIns="0" rIns="0" bIns="0" rtlCol="0" anchor="t">
              <a:spAutoFit/>
            </a:bodyPr>
            <a:lstStyle/>
            <a:p>
              <a:pPr marL="0" lvl="0" indent="0" algn="ctr">
                <a:lnSpc>
                  <a:spcPts val="5800"/>
                </a:lnSpc>
                <a:spcBef>
                  <a:spcPct val="0"/>
                </a:spcBef>
              </a:pPr>
              <a:endParaRPr lang="en-US" sz="5000" u="none" dirty="0">
                <a:solidFill>
                  <a:srgbClr val="12222B"/>
                </a:solidFill>
                <a:latin typeface="Open Sans Bold"/>
              </a:endParaRPr>
            </a:p>
          </p:txBody>
        </p:sp>
        <p:sp>
          <p:nvSpPr>
            <p:cNvPr id="13" name="TextBox 13"/>
            <p:cNvSpPr txBox="1"/>
            <p:nvPr/>
          </p:nvSpPr>
          <p:spPr>
            <a:xfrm>
              <a:off x="-1867184" y="3508619"/>
              <a:ext cx="15944694" cy="859810"/>
            </a:xfrm>
            <a:prstGeom prst="rect">
              <a:avLst/>
            </a:prstGeom>
          </p:spPr>
          <p:txBody>
            <a:bodyPr wrap="square" lIns="0" tIns="0" rIns="0" bIns="0" rtlCol="0" anchor="t">
              <a:spAutoFit/>
            </a:bodyPr>
            <a:lstStyle/>
            <a:p>
              <a:pPr marL="0" lvl="0" indent="0" algn="ctr">
                <a:lnSpc>
                  <a:spcPts val="3359"/>
                </a:lnSpc>
                <a:spcBef>
                  <a:spcPct val="0"/>
                </a:spcBef>
              </a:pPr>
              <a:r>
                <a:rPr lang="en-US" sz="9600" u="none" dirty="0">
                  <a:solidFill>
                    <a:srgbClr val="000000"/>
                  </a:solidFill>
                  <a:latin typeface="Bookman Old Style" pitchFamily="18" charset="0"/>
                  <a:ea typeface="Open Sans Bold Bold" charset="0"/>
                  <a:cs typeface="Open Sans Bold Bold" charset="0"/>
                </a:rPr>
                <a:t>THANK YOU</a:t>
              </a:r>
            </a:p>
          </p:txBody>
        </p:sp>
      </p:grpSp>
      <p:grpSp>
        <p:nvGrpSpPr>
          <p:cNvPr id="14" name="Group 14"/>
          <p:cNvGrpSpPr/>
          <p:nvPr/>
        </p:nvGrpSpPr>
        <p:grpSpPr>
          <a:xfrm>
            <a:off x="14715899" y="9258300"/>
            <a:ext cx="3572101" cy="515722"/>
            <a:chOff x="0" y="0"/>
            <a:chExt cx="940800" cy="135828"/>
          </a:xfrm>
        </p:grpSpPr>
        <p:sp>
          <p:nvSpPr>
            <p:cNvPr id="15" name="Freeform 15"/>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004E8E"/>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2915615" y="1415640"/>
            <a:ext cx="12456770" cy="897682"/>
          </a:xfrm>
          <a:prstGeom prst="rect">
            <a:avLst/>
          </a:prstGeom>
        </p:spPr>
        <p:txBody>
          <a:bodyPr lIns="0" tIns="0" rIns="0" bIns="0" rtlCol="0" anchor="t">
            <a:spAutoFit/>
          </a:bodyPr>
          <a:lstStyle/>
          <a:p>
            <a:pPr marL="0" lvl="0" indent="0" algn="ctr">
              <a:lnSpc>
                <a:spcPts val="6959"/>
              </a:lnSpc>
              <a:spcBef>
                <a:spcPct val="0"/>
              </a:spcBef>
            </a:pPr>
            <a:r>
              <a:rPr lang="en-US" sz="6000" u="none" spc="300" dirty="0">
                <a:solidFill>
                  <a:srgbClr val="FFFFFF"/>
                </a:solidFill>
                <a:latin typeface="Open Sans Bold"/>
              </a:rPr>
              <a:t>ABOUT SUMMER TRAINING</a:t>
            </a:r>
          </a:p>
        </p:txBody>
      </p:sp>
      <p:grpSp>
        <p:nvGrpSpPr>
          <p:cNvPr id="6" name="Group 6"/>
          <p:cNvGrpSpPr/>
          <p:nvPr/>
        </p:nvGrpSpPr>
        <p:grpSpPr>
          <a:xfrm>
            <a:off x="2365007" y="3390900"/>
            <a:ext cx="2261443" cy="1970617"/>
            <a:chOff x="0" y="0"/>
            <a:chExt cx="812800" cy="708273"/>
          </a:xfrm>
        </p:grpSpPr>
        <p:sp>
          <p:nvSpPr>
            <p:cNvPr id="7" name="Freeform 7"/>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8" name="TextBox 8"/>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0" name="Group 10"/>
          <p:cNvGrpSpPr/>
          <p:nvPr/>
        </p:nvGrpSpPr>
        <p:grpSpPr>
          <a:xfrm>
            <a:off x="8013279" y="3390900"/>
            <a:ext cx="2261443" cy="1970617"/>
            <a:chOff x="0" y="0"/>
            <a:chExt cx="812800" cy="708273"/>
          </a:xfrm>
        </p:grpSpPr>
        <p:sp>
          <p:nvSpPr>
            <p:cNvPr id="11" name="Freeform 11"/>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52731" y="3794026"/>
            <a:ext cx="1182538" cy="1182538"/>
          </a:xfrm>
          <a:prstGeom prst="rect">
            <a:avLst/>
          </a:prstGeom>
        </p:spPr>
      </p:pic>
      <p:grpSp>
        <p:nvGrpSpPr>
          <p:cNvPr id="14" name="Group 14"/>
          <p:cNvGrpSpPr/>
          <p:nvPr/>
        </p:nvGrpSpPr>
        <p:grpSpPr>
          <a:xfrm>
            <a:off x="13643783" y="3390900"/>
            <a:ext cx="2261443" cy="1970617"/>
            <a:chOff x="0" y="0"/>
            <a:chExt cx="812800" cy="708273"/>
          </a:xfrm>
        </p:grpSpPr>
        <p:sp>
          <p:nvSpPr>
            <p:cNvPr id="15" name="Freeform 15"/>
            <p:cNvSpPr/>
            <p:nvPr/>
          </p:nvSpPr>
          <p:spPr>
            <a:xfrm>
              <a:off x="0" y="0"/>
              <a:ext cx="812800" cy="708273"/>
            </a:xfrm>
            <a:custGeom>
              <a:avLst/>
              <a:gdLst/>
              <a:ahLst/>
              <a:cxnLst/>
              <a:rect l="l" t="t" r="r" b="b"/>
              <a:pathLst>
                <a:path w="812800" h="708273">
                  <a:moveTo>
                    <a:pt x="0" y="0"/>
                  </a:moveTo>
                  <a:lnTo>
                    <a:pt x="812800" y="0"/>
                  </a:lnTo>
                  <a:lnTo>
                    <a:pt x="812800" y="708273"/>
                  </a:lnTo>
                  <a:lnTo>
                    <a:pt x="0" y="708273"/>
                  </a:lnTo>
                  <a:close/>
                </a:path>
              </a:pathLst>
            </a:custGeom>
            <a:solidFill>
              <a:srgbClr val="F4CE2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8" name="Group 18"/>
          <p:cNvGrpSpPr/>
          <p:nvPr/>
        </p:nvGrpSpPr>
        <p:grpSpPr>
          <a:xfrm>
            <a:off x="1952679" y="6022716"/>
            <a:ext cx="3086100" cy="552758"/>
            <a:chOff x="0" y="0"/>
            <a:chExt cx="812800" cy="145582"/>
          </a:xfrm>
        </p:grpSpPr>
        <p:sp>
          <p:nvSpPr>
            <p:cNvPr id="19" name="Freeform 19"/>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0" name="TextBox 20"/>
            <p:cNvSpPr txBox="1"/>
            <p:nvPr/>
          </p:nvSpPr>
          <p:spPr>
            <a:xfrm>
              <a:off x="0" y="0"/>
              <a:ext cx="812800" cy="142671"/>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CONCEPTS - 1</a:t>
              </a:r>
            </a:p>
          </p:txBody>
        </p:sp>
      </p:grpSp>
      <p:grpSp>
        <p:nvGrpSpPr>
          <p:cNvPr id="21" name="Group 21"/>
          <p:cNvGrpSpPr/>
          <p:nvPr/>
        </p:nvGrpSpPr>
        <p:grpSpPr>
          <a:xfrm>
            <a:off x="7600950" y="6022716"/>
            <a:ext cx="3086100" cy="552758"/>
            <a:chOff x="0" y="0"/>
            <a:chExt cx="812800" cy="145582"/>
          </a:xfrm>
        </p:grpSpPr>
        <p:sp>
          <p:nvSpPr>
            <p:cNvPr id="22" name="Freeform 22"/>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3" name="TextBox 23"/>
            <p:cNvSpPr txBox="1"/>
            <p:nvPr/>
          </p:nvSpPr>
          <p:spPr>
            <a:xfrm>
              <a:off x="0" y="0"/>
              <a:ext cx="812800" cy="142671"/>
            </a:xfrm>
            <a:prstGeom prst="rect">
              <a:avLst/>
            </a:prstGeom>
          </p:spPr>
          <p:txBody>
            <a:bodyPr lIns="50800" tIns="50800" rIns="50800" bIns="50800" rtlCol="0" anchor="ctr"/>
            <a:lstStyle/>
            <a:p>
              <a:pPr lvl="0" algn="ctr">
                <a:lnSpc>
                  <a:spcPts val="3359"/>
                </a:lnSpc>
                <a:spcBef>
                  <a:spcPct val="0"/>
                </a:spcBef>
              </a:pPr>
              <a:r>
                <a:rPr lang="en-US" sz="2400" dirty="0">
                  <a:solidFill>
                    <a:srgbClr val="353839"/>
                  </a:solidFill>
                  <a:latin typeface="Open Sauce SemiBold Bold"/>
                </a:rPr>
                <a:t>CONCEPTS - 2</a:t>
              </a:r>
            </a:p>
          </p:txBody>
        </p:sp>
      </p:grpSp>
      <p:grpSp>
        <p:nvGrpSpPr>
          <p:cNvPr id="24" name="Group 24"/>
          <p:cNvGrpSpPr/>
          <p:nvPr/>
        </p:nvGrpSpPr>
        <p:grpSpPr>
          <a:xfrm>
            <a:off x="13231454" y="6022716"/>
            <a:ext cx="3086100" cy="552758"/>
            <a:chOff x="0" y="0"/>
            <a:chExt cx="812800" cy="145582"/>
          </a:xfrm>
        </p:grpSpPr>
        <p:sp>
          <p:nvSpPr>
            <p:cNvPr id="25" name="Freeform 25"/>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26" name="TextBox 26"/>
            <p:cNvSpPr txBox="1"/>
            <p:nvPr/>
          </p:nvSpPr>
          <p:spPr>
            <a:xfrm>
              <a:off x="0" y="0"/>
              <a:ext cx="812800" cy="142671"/>
            </a:xfrm>
            <a:prstGeom prst="rect">
              <a:avLst/>
            </a:prstGeom>
          </p:spPr>
          <p:txBody>
            <a:bodyPr lIns="50800" tIns="50800" rIns="50800" bIns="50800" rtlCol="0" anchor="ctr"/>
            <a:lstStyle/>
            <a:p>
              <a:pPr lvl="0" algn="ctr">
                <a:lnSpc>
                  <a:spcPts val="3359"/>
                </a:lnSpc>
                <a:spcBef>
                  <a:spcPct val="0"/>
                </a:spcBef>
              </a:pPr>
              <a:r>
                <a:rPr lang="en-US" sz="2400" dirty="0">
                  <a:solidFill>
                    <a:srgbClr val="353839"/>
                  </a:solidFill>
                  <a:latin typeface="Open Sauce SemiBold Bold"/>
                </a:rPr>
                <a:t>CONCEPTS - 3</a:t>
              </a:r>
            </a:p>
          </p:txBody>
        </p:sp>
      </p:grpSp>
      <p:sp>
        <p:nvSpPr>
          <p:cNvPr id="27" name="TextBox 27"/>
          <p:cNvSpPr txBox="1"/>
          <p:nvPr/>
        </p:nvSpPr>
        <p:spPr>
          <a:xfrm>
            <a:off x="7058792" y="6903461"/>
            <a:ext cx="4115762" cy="2585323"/>
          </a:xfrm>
          <a:prstGeom prst="rect">
            <a:avLst/>
          </a:prstGeom>
        </p:spPr>
        <p:txBody>
          <a:bodyPr lIns="0" tIns="0" rIns="0" bIns="0" rtlCol="0" anchor="t">
            <a:spAutoFit/>
          </a:bodyPr>
          <a:lstStyle/>
          <a:p>
            <a:pPr algn="ctr"/>
            <a:r>
              <a:rPr lang="en-US" sz="2400" dirty="0">
                <a:latin typeface="Lato" charset="0"/>
              </a:rPr>
              <a:t>Which starts from Basic data structures like Arrays, Strings and recursion to the implementation of hard algorithms like Dynamic programming, Segment trees and Backtracking.</a:t>
            </a:r>
          </a:p>
        </p:txBody>
      </p:sp>
      <p:sp>
        <p:nvSpPr>
          <p:cNvPr id="28" name="TextBox 28"/>
          <p:cNvSpPr txBox="1"/>
          <p:nvPr/>
        </p:nvSpPr>
        <p:spPr>
          <a:xfrm>
            <a:off x="1651047" y="6908905"/>
            <a:ext cx="3760423" cy="2215991"/>
          </a:xfrm>
          <a:prstGeom prst="rect">
            <a:avLst/>
          </a:prstGeom>
        </p:spPr>
        <p:txBody>
          <a:bodyPr lIns="0" tIns="0" rIns="0" bIns="0" rtlCol="0" anchor="t">
            <a:spAutoFit/>
          </a:bodyPr>
          <a:lstStyle/>
          <a:p>
            <a:pPr algn="ctr"/>
            <a:r>
              <a:rPr lang="en-US" sz="2400" dirty="0">
                <a:latin typeface="Lato" charset="0"/>
              </a:rPr>
              <a:t>We followed a structured methodology for our 8 Weeks Summer training Program by Geeks for Geeks DSA Self-Paced course.</a:t>
            </a:r>
          </a:p>
        </p:txBody>
      </p:sp>
      <p:sp>
        <p:nvSpPr>
          <p:cNvPr id="29" name="TextBox 29"/>
          <p:cNvSpPr txBox="1"/>
          <p:nvPr/>
        </p:nvSpPr>
        <p:spPr>
          <a:xfrm>
            <a:off x="12876526" y="6903461"/>
            <a:ext cx="3795957" cy="3385542"/>
          </a:xfrm>
          <a:prstGeom prst="rect">
            <a:avLst/>
          </a:prstGeom>
        </p:spPr>
        <p:txBody>
          <a:bodyPr lIns="0" tIns="0" rIns="0" bIns="0" rtlCol="0" anchor="t">
            <a:spAutoFit/>
          </a:bodyPr>
          <a:lstStyle/>
          <a:p>
            <a:pPr algn="ctr"/>
            <a:r>
              <a:rPr lang="en-US" sz="2000" dirty="0">
                <a:latin typeface="Lato" charset="0"/>
              </a:rPr>
              <a:t>And at the end prepared a Well planned mini Project Shortest Path Finder</a:t>
            </a:r>
          </a:p>
          <a:p>
            <a:pPr algn="ctr"/>
            <a:r>
              <a:rPr lang="en-US" sz="2000" dirty="0">
                <a:latin typeface="Lato" charset="0"/>
              </a:rPr>
              <a:t>( Dijkstra’s  Algorithm)  in which we will see how  to find the shortest path between any two vertices of a graph. We will also visualize the time complexity of Dijkstra’s  Algorithm which is O(E Log V)</a:t>
            </a:r>
          </a:p>
          <a:p>
            <a:pPr algn="ctr"/>
            <a:endParaRPr lang="en-US" sz="2000" dirty="0">
              <a:latin typeface="Lato" charset="0"/>
            </a:endParaRPr>
          </a:p>
        </p:txBody>
      </p:sp>
      <p:grpSp>
        <p:nvGrpSpPr>
          <p:cNvPr id="30" name="Group 30"/>
          <p:cNvGrpSpPr/>
          <p:nvPr/>
        </p:nvGrpSpPr>
        <p:grpSpPr>
          <a:xfrm>
            <a:off x="0" y="455828"/>
            <a:ext cx="3572101" cy="515722"/>
            <a:chOff x="0" y="0"/>
            <a:chExt cx="940800" cy="135828"/>
          </a:xfrm>
        </p:grpSpPr>
        <p:sp>
          <p:nvSpPr>
            <p:cNvPr id="31" name="Freeform 31"/>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3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57456" y="3714740"/>
            <a:ext cx="1182538" cy="1182538"/>
          </a:xfrm>
          <a:prstGeom prst="rect">
            <a:avLst/>
          </a:prstGeom>
        </p:spPr>
      </p:pic>
      <p:pic>
        <p:nvPicPr>
          <p:cNvPr id="34"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16098" y="3857616"/>
            <a:ext cx="1182538" cy="11825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30"/>
          <p:cNvSpPr/>
          <p:nvPr/>
        </p:nvSpPr>
        <p:spPr>
          <a:xfrm rot="-10256">
            <a:off x="9001171" y="3299324"/>
            <a:ext cx="9286915" cy="45719"/>
          </a:xfrm>
          <a:prstGeom prst="line">
            <a:avLst/>
          </a:prstGeom>
          <a:ln w="47625" cap="flat">
            <a:solidFill>
              <a:srgbClr val="004E8E"/>
            </a:solidFill>
            <a:prstDash val="solid"/>
            <a:headEnd type="none" w="sm" len="sm"/>
            <a:tailEnd type="none" w="sm" len="sm"/>
          </a:ln>
        </p:spPr>
      </p:sp>
      <p:grpSp>
        <p:nvGrpSpPr>
          <p:cNvPr id="2" name="Group 2"/>
          <p:cNvGrpSpPr/>
          <p:nvPr/>
        </p:nvGrpSpPr>
        <p:grpSpPr>
          <a:xfrm>
            <a:off x="0" y="0"/>
            <a:ext cx="18288000" cy="2087842"/>
            <a:chOff x="0" y="0"/>
            <a:chExt cx="4816593" cy="549884"/>
          </a:xfrm>
        </p:grpSpPr>
        <p:sp>
          <p:nvSpPr>
            <p:cNvPr id="3" name="Freeform 3"/>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0" y="9916742"/>
            <a:ext cx="18288000" cy="370258"/>
            <a:chOff x="0" y="0"/>
            <a:chExt cx="4816593" cy="97516"/>
          </a:xfrm>
        </p:grpSpPr>
        <p:sp>
          <p:nvSpPr>
            <p:cNvPr id="6" name="Freeform 6"/>
            <p:cNvSpPr/>
            <p:nvPr/>
          </p:nvSpPr>
          <p:spPr>
            <a:xfrm>
              <a:off x="0" y="0"/>
              <a:ext cx="4816592" cy="97516"/>
            </a:xfrm>
            <a:custGeom>
              <a:avLst/>
              <a:gdLst/>
              <a:ahLst/>
              <a:cxnLst/>
              <a:rect l="l" t="t" r="r" b="b"/>
              <a:pathLst>
                <a:path w="4816592" h="97516">
                  <a:moveTo>
                    <a:pt x="0" y="0"/>
                  </a:moveTo>
                  <a:lnTo>
                    <a:pt x="4816592" y="0"/>
                  </a:lnTo>
                  <a:lnTo>
                    <a:pt x="4816592" y="97516"/>
                  </a:lnTo>
                  <a:lnTo>
                    <a:pt x="0" y="97516"/>
                  </a:lnTo>
                  <a:close/>
                </a:path>
              </a:pathLst>
            </a:custGeom>
            <a:solidFill>
              <a:srgbClr val="004E8E"/>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8" name="TextBox 8"/>
          <p:cNvSpPr txBox="1"/>
          <p:nvPr/>
        </p:nvSpPr>
        <p:spPr>
          <a:xfrm>
            <a:off x="1857324" y="785782"/>
            <a:ext cx="14679455" cy="897682"/>
          </a:xfrm>
          <a:prstGeom prst="rect">
            <a:avLst/>
          </a:prstGeom>
        </p:spPr>
        <p:txBody>
          <a:bodyPr lIns="0" tIns="0" rIns="0" bIns="0" rtlCol="0" anchor="t">
            <a:spAutoFit/>
          </a:bodyPr>
          <a:lstStyle/>
          <a:p>
            <a:pPr marL="0" lvl="0" indent="0" algn="ctr">
              <a:lnSpc>
                <a:spcPts val="6959"/>
              </a:lnSpc>
              <a:spcBef>
                <a:spcPct val="0"/>
              </a:spcBef>
            </a:pPr>
            <a:r>
              <a:rPr lang="en-IN" sz="6000" spc="600" dirty="0">
                <a:solidFill>
                  <a:srgbClr val="FFFFFF"/>
                </a:solidFill>
                <a:latin typeface="Open Sans Bold"/>
              </a:rPr>
              <a:t>ORGANIZATION</a:t>
            </a:r>
            <a:r>
              <a:rPr lang="en-IN" sz="6000" dirty="0">
                <a:solidFill>
                  <a:srgbClr val="FFFFFF"/>
                </a:solidFill>
                <a:latin typeface="Open Sans Bold"/>
              </a:rPr>
              <a:t> INFORMATION</a:t>
            </a:r>
            <a:endParaRPr lang="en-US" sz="6000" dirty="0">
              <a:solidFill>
                <a:srgbClr val="FFFFFF"/>
              </a:solidFill>
              <a:latin typeface="Open Sans Bold"/>
            </a:endParaRPr>
          </a:p>
        </p:txBody>
      </p:sp>
      <p:grpSp>
        <p:nvGrpSpPr>
          <p:cNvPr id="9" name="Group 9"/>
          <p:cNvGrpSpPr/>
          <p:nvPr/>
        </p:nvGrpSpPr>
        <p:grpSpPr>
          <a:xfrm>
            <a:off x="14756737" y="1772145"/>
            <a:ext cx="3572101" cy="515722"/>
            <a:chOff x="0" y="0"/>
            <a:chExt cx="940800" cy="135828"/>
          </a:xfrm>
        </p:grpSpPr>
        <p:sp>
          <p:nvSpPr>
            <p:cNvPr id="10" name="Freeform 10"/>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0" y="9658882"/>
            <a:ext cx="3572101"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857192" y="4500558"/>
            <a:ext cx="4614837" cy="4431983"/>
          </a:xfrm>
          <a:prstGeom prst="rect">
            <a:avLst/>
          </a:prstGeom>
        </p:spPr>
        <p:txBody>
          <a:bodyPr wrap="square" lIns="0" tIns="0" rIns="0" bIns="0" rtlCol="0" anchor="t">
            <a:spAutoFit/>
          </a:bodyPr>
          <a:lstStyle/>
          <a:p>
            <a:pPr algn="ctr"/>
            <a:r>
              <a:rPr lang="en-US" sz="2400" dirty="0">
                <a:latin typeface="Noto Sans" charset="0"/>
                <a:ea typeface="Noto Sans" charset="0"/>
                <a:cs typeface="AngsanaUPC" pitchFamily="18" charset="-34"/>
              </a:rPr>
              <a:t>With the idea of imparting programming knowledge, Mr. Sandeep Jain, an IIT Roorkee alumnus started a dream, GeeksforGeeks. Whether programming excites you or you feel stifled, wondering how to prepare for interview questions or how to ace data structures  and   algorithms, GeeksforGeeks is a one stop solution. </a:t>
            </a:r>
          </a:p>
        </p:txBody>
      </p:sp>
      <p:sp>
        <p:nvSpPr>
          <p:cNvPr id="16" name="TextBox 16"/>
          <p:cNvSpPr txBox="1"/>
          <p:nvPr/>
        </p:nvSpPr>
        <p:spPr>
          <a:xfrm>
            <a:off x="8000992" y="4500558"/>
            <a:ext cx="4714908" cy="3693319"/>
          </a:xfrm>
          <a:prstGeom prst="rect">
            <a:avLst/>
          </a:prstGeom>
        </p:spPr>
        <p:txBody>
          <a:bodyPr wrap="square" lIns="0" tIns="0" rIns="0" bIns="0" rtlCol="0" anchor="t">
            <a:spAutoFit/>
          </a:bodyPr>
          <a:lstStyle/>
          <a:p>
            <a:pPr algn="ctr"/>
            <a:r>
              <a:rPr lang="en-US" sz="2400" dirty="0">
                <a:latin typeface="Noto Sans" charset="0"/>
                <a:ea typeface="Noto Sans" charset="0"/>
                <a:cs typeface="AngsanaUPC" pitchFamily="18" charset="-34"/>
              </a:rPr>
              <a:t>With every tick of time, they are adding arrows in our quiver. From articles on various computer science subjects to programming problems for practice, from basic to premium courses, from technologies to entrance examinations, they have been building ample content with superior quality. </a:t>
            </a:r>
          </a:p>
        </p:txBody>
      </p:sp>
      <p:sp>
        <p:nvSpPr>
          <p:cNvPr id="17" name="TextBox 17"/>
          <p:cNvSpPr txBox="1"/>
          <p:nvPr/>
        </p:nvSpPr>
        <p:spPr>
          <a:xfrm>
            <a:off x="13573156" y="4500558"/>
            <a:ext cx="4571968" cy="3693319"/>
          </a:xfrm>
          <a:prstGeom prst="rect">
            <a:avLst/>
          </a:prstGeom>
        </p:spPr>
        <p:txBody>
          <a:bodyPr wrap="square" lIns="0" tIns="0" rIns="0" bIns="0" rtlCol="0" anchor="t">
            <a:spAutoFit/>
          </a:bodyPr>
          <a:lstStyle/>
          <a:p>
            <a:pPr algn="ctr"/>
            <a:r>
              <a:rPr lang="en-US" sz="2000" dirty="0">
                <a:latin typeface="Noto Sans" charset="0"/>
                <a:ea typeface="Noto Sans" charset="0"/>
                <a:cs typeface="AngsanaUPC" pitchFamily="18" charset="-34"/>
              </a:rPr>
              <a:t>In a short span, they have built a community of 1 Million+ Geeks around the world, 20,000+ Contributors and 500+ Campus Ambassadors in various colleges across the nation. Their success stories include a lot of students who benefitted in their placements and landed jobs at tech giants. Their vision is to build a gigantic network of geeks and there are only a fraction of it yet.</a:t>
            </a:r>
            <a:endParaRPr lang="en-IN" sz="2000" dirty="0">
              <a:latin typeface="Noto Sans" charset="0"/>
              <a:ea typeface="Noto Sans" charset="0"/>
              <a:cs typeface="AngsanaUPC" pitchFamily="18" charset="-34"/>
            </a:endParaRPr>
          </a:p>
        </p:txBody>
      </p:sp>
      <p:sp>
        <p:nvSpPr>
          <p:cNvPr id="19" name="AutoShape 19"/>
          <p:cNvSpPr/>
          <p:nvPr/>
        </p:nvSpPr>
        <p:spPr>
          <a:xfrm rot="-466">
            <a:off x="1" y="3286473"/>
            <a:ext cx="5318376" cy="0"/>
          </a:xfrm>
          <a:prstGeom prst="line">
            <a:avLst/>
          </a:prstGeom>
          <a:ln w="47625" cap="flat">
            <a:solidFill>
              <a:srgbClr val="004E8E"/>
            </a:solidFill>
            <a:prstDash val="solid"/>
            <a:headEnd type="none" w="sm" len="sm"/>
            <a:tailEnd type="none" w="sm" len="sm"/>
          </a:ln>
        </p:spPr>
      </p:sp>
      <p:grpSp>
        <p:nvGrpSpPr>
          <p:cNvPr id="21" name="Group 21"/>
          <p:cNvGrpSpPr/>
          <p:nvPr/>
        </p:nvGrpSpPr>
        <p:grpSpPr>
          <a:xfrm>
            <a:off x="1428696" y="3143236"/>
            <a:ext cx="353616" cy="35361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222B"/>
            </a:solidFill>
          </p:spPr>
        </p:sp>
      </p:grpSp>
      <p:sp>
        <p:nvSpPr>
          <p:cNvPr id="29" name="AutoShape 29"/>
          <p:cNvSpPr/>
          <p:nvPr/>
        </p:nvSpPr>
        <p:spPr>
          <a:xfrm rot="5171">
            <a:off x="5286346" y="3289071"/>
            <a:ext cx="3933830" cy="0"/>
          </a:xfrm>
          <a:prstGeom prst="line">
            <a:avLst/>
          </a:prstGeom>
          <a:ln w="47625" cap="flat">
            <a:solidFill>
              <a:srgbClr val="004E8E"/>
            </a:solidFill>
            <a:prstDash val="solid"/>
            <a:headEnd type="none" w="sm" len="sm"/>
            <a:tailEnd type="none" w="sm" len="sm"/>
          </a:ln>
        </p:spPr>
      </p:sp>
      <p:grpSp>
        <p:nvGrpSpPr>
          <p:cNvPr id="31" name="Group 31"/>
          <p:cNvGrpSpPr/>
          <p:nvPr/>
        </p:nvGrpSpPr>
        <p:grpSpPr>
          <a:xfrm>
            <a:off x="1643010" y="3643302"/>
            <a:ext cx="3086100" cy="552758"/>
            <a:chOff x="0" y="0"/>
            <a:chExt cx="812800" cy="145582"/>
          </a:xfrm>
        </p:grpSpPr>
        <p:sp>
          <p:nvSpPr>
            <p:cNvPr id="32" name="Freeform 32"/>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33" name="TextBox 33"/>
            <p:cNvSpPr txBox="1"/>
            <p:nvPr/>
          </p:nvSpPr>
          <p:spPr>
            <a:xfrm>
              <a:off x="0" y="0"/>
              <a:ext cx="812800" cy="144005"/>
            </a:xfrm>
            <a:prstGeom prst="rect">
              <a:avLst/>
            </a:prstGeom>
          </p:spPr>
          <p:txBody>
            <a:bodyPr lIns="50800" tIns="50800" rIns="50800" bIns="50800" rtlCol="0" anchor="ctr"/>
            <a:lstStyle/>
            <a:p>
              <a:pPr marL="0" lvl="0" indent="0">
                <a:lnSpc>
                  <a:spcPts val="3359"/>
                </a:lnSpc>
                <a:spcBef>
                  <a:spcPct val="0"/>
                </a:spcBef>
              </a:pPr>
              <a:r>
                <a:rPr lang="en-IN" sz="2400" spc="600" dirty="0">
                  <a:solidFill>
                    <a:srgbClr val="353839"/>
                  </a:solidFill>
                  <a:latin typeface="Open Sauce SemiBold Bold"/>
                </a:rPr>
                <a:t>CONTENT - 1</a:t>
              </a:r>
              <a:endParaRPr lang="en-US" sz="2400" spc="600" dirty="0">
                <a:solidFill>
                  <a:srgbClr val="353839"/>
                </a:solidFill>
                <a:latin typeface="Open Sauce SemiBold Bold"/>
              </a:endParaRPr>
            </a:p>
          </p:txBody>
        </p:sp>
      </p:grpSp>
      <p:grpSp>
        <p:nvGrpSpPr>
          <p:cNvPr id="34" name="Group 34"/>
          <p:cNvGrpSpPr/>
          <p:nvPr/>
        </p:nvGrpSpPr>
        <p:grpSpPr>
          <a:xfrm>
            <a:off x="9072562" y="3500426"/>
            <a:ext cx="3228976" cy="629630"/>
            <a:chOff x="-37630" y="-20246"/>
            <a:chExt cx="850430" cy="165828"/>
          </a:xfrm>
        </p:grpSpPr>
        <p:sp>
          <p:nvSpPr>
            <p:cNvPr id="35" name="Freeform 35"/>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36" name="TextBox 36"/>
            <p:cNvSpPr txBox="1"/>
            <p:nvPr/>
          </p:nvSpPr>
          <p:spPr>
            <a:xfrm>
              <a:off x="-37630" y="-20246"/>
              <a:ext cx="812800" cy="145436"/>
            </a:xfrm>
            <a:prstGeom prst="rect">
              <a:avLst/>
            </a:prstGeom>
          </p:spPr>
          <p:txBody>
            <a:bodyPr lIns="50800" tIns="50800" rIns="50800" bIns="50800" rtlCol="0" anchor="ctr"/>
            <a:lstStyle/>
            <a:p>
              <a:pPr lvl="0">
                <a:lnSpc>
                  <a:spcPts val="3359"/>
                </a:lnSpc>
                <a:spcBef>
                  <a:spcPct val="0"/>
                </a:spcBef>
              </a:pPr>
              <a:r>
                <a:rPr lang="en-IN" sz="2400" spc="300" dirty="0">
                  <a:solidFill>
                    <a:srgbClr val="353839"/>
                  </a:solidFill>
                  <a:latin typeface="Open Sauce SemiBold Bold"/>
                </a:rPr>
                <a:t>   CONTENT - 2</a:t>
              </a:r>
              <a:endParaRPr lang="en-US" sz="2400" spc="300" dirty="0">
                <a:solidFill>
                  <a:srgbClr val="353839"/>
                </a:solidFill>
                <a:latin typeface="Open Sauce SemiBold Bold"/>
              </a:endParaRPr>
            </a:p>
          </p:txBody>
        </p:sp>
      </p:grpSp>
      <p:grpSp>
        <p:nvGrpSpPr>
          <p:cNvPr id="37" name="Group 37"/>
          <p:cNvGrpSpPr/>
          <p:nvPr/>
        </p:nvGrpSpPr>
        <p:grpSpPr>
          <a:xfrm>
            <a:off x="14787602" y="3643302"/>
            <a:ext cx="3086100" cy="558192"/>
            <a:chOff x="0" y="-1431"/>
            <a:chExt cx="812800" cy="147013"/>
          </a:xfrm>
        </p:grpSpPr>
        <p:sp>
          <p:nvSpPr>
            <p:cNvPr id="38" name="Freeform 38"/>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F4CE2C"/>
            </a:solidFill>
          </p:spPr>
        </p:sp>
        <p:sp>
          <p:nvSpPr>
            <p:cNvPr id="39" name="TextBox 39"/>
            <p:cNvSpPr txBox="1"/>
            <p:nvPr/>
          </p:nvSpPr>
          <p:spPr>
            <a:xfrm>
              <a:off x="0" y="-1431"/>
              <a:ext cx="812800" cy="145436"/>
            </a:xfrm>
            <a:prstGeom prst="rect">
              <a:avLst/>
            </a:prstGeom>
          </p:spPr>
          <p:txBody>
            <a:bodyPr lIns="50800" tIns="50800" rIns="50800" bIns="50800" rtlCol="0" anchor="ctr"/>
            <a:lstStyle/>
            <a:p>
              <a:pPr lvl="0">
                <a:lnSpc>
                  <a:spcPts val="3359"/>
                </a:lnSpc>
                <a:spcBef>
                  <a:spcPct val="0"/>
                </a:spcBef>
              </a:pPr>
              <a:r>
                <a:rPr lang="en-IN" sz="2400" spc="300" dirty="0">
                  <a:solidFill>
                    <a:srgbClr val="353839"/>
                  </a:solidFill>
                  <a:latin typeface="Open Sauce SemiBold Bold"/>
                </a:rPr>
                <a:t>CONTENT - 3</a:t>
              </a:r>
              <a:endParaRPr lang="en-US" sz="2400" spc="300" dirty="0">
                <a:solidFill>
                  <a:srgbClr val="353839"/>
                </a:solidFill>
                <a:latin typeface="Open Sauce SemiBold Bold"/>
              </a:endParaRPr>
            </a:p>
          </p:txBody>
        </p:sp>
      </p:grpSp>
      <p:grpSp>
        <p:nvGrpSpPr>
          <p:cNvPr id="27" name="Group 27"/>
          <p:cNvGrpSpPr/>
          <p:nvPr/>
        </p:nvGrpSpPr>
        <p:grpSpPr>
          <a:xfrm>
            <a:off x="14287536" y="3143236"/>
            <a:ext cx="353616" cy="353616"/>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222B"/>
            </a:solidFill>
          </p:spPr>
        </p:sp>
      </p:grpSp>
      <p:grpSp>
        <p:nvGrpSpPr>
          <p:cNvPr id="23" name="Group 23"/>
          <p:cNvGrpSpPr/>
          <p:nvPr/>
        </p:nvGrpSpPr>
        <p:grpSpPr>
          <a:xfrm>
            <a:off x="8715372" y="3071798"/>
            <a:ext cx="353616" cy="35361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222B"/>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395942"/>
            <a:chOff x="0" y="0"/>
            <a:chExt cx="4816593" cy="894404"/>
          </a:xfrm>
        </p:grpSpPr>
        <p:sp>
          <p:nvSpPr>
            <p:cNvPr id="3" name="Freeform 3"/>
            <p:cNvSpPr/>
            <p:nvPr/>
          </p:nvSpPr>
          <p:spPr>
            <a:xfrm>
              <a:off x="0" y="0"/>
              <a:ext cx="4816592" cy="894404"/>
            </a:xfrm>
            <a:custGeom>
              <a:avLst/>
              <a:gdLst/>
              <a:ahLst/>
              <a:cxnLst/>
              <a:rect l="l" t="t" r="r" b="b"/>
              <a:pathLst>
                <a:path w="4816592" h="894404">
                  <a:moveTo>
                    <a:pt x="0" y="0"/>
                  </a:moveTo>
                  <a:lnTo>
                    <a:pt x="4816592" y="0"/>
                  </a:lnTo>
                  <a:lnTo>
                    <a:pt x="4816592" y="894404"/>
                  </a:lnTo>
                  <a:lnTo>
                    <a:pt x="0" y="894404"/>
                  </a:lnTo>
                  <a:close/>
                </a:path>
              </a:pathLst>
            </a:custGeom>
            <a:solidFill>
              <a:srgbClr val="004E8E"/>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TextBox 5"/>
          <p:cNvSpPr txBox="1"/>
          <p:nvPr/>
        </p:nvSpPr>
        <p:spPr>
          <a:xfrm>
            <a:off x="3081817" y="976220"/>
            <a:ext cx="12124366" cy="1516441"/>
          </a:xfrm>
          <a:prstGeom prst="rect">
            <a:avLst/>
          </a:prstGeom>
        </p:spPr>
        <p:txBody>
          <a:bodyPr lIns="0" tIns="0" rIns="0" bIns="0" rtlCol="0" anchor="t">
            <a:spAutoFit/>
          </a:bodyPr>
          <a:lstStyle/>
          <a:p>
            <a:pPr marL="0" lvl="0" indent="0" algn="ctr">
              <a:lnSpc>
                <a:spcPts val="5940"/>
              </a:lnSpc>
              <a:spcBef>
                <a:spcPct val="0"/>
              </a:spcBef>
            </a:pPr>
            <a:r>
              <a:rPr lang="en-US" sz="6000" spc="300" dirty="0">
                <a:solidFill>
                  <a:srgbClr val="FFFFFF"/>
                </a:solidFill>
                <a:latin typeface="Roboto Condensed Bold"/>
              </a:rPr>
              <a:t>WHY  THIS</a:t>
            </a:r>
          </a:p>
          <a:p>
            <a:pPr marL="0" lvl="0" indent="0" algn="ctr">
              <a:lnSpc>
                <a:spcPts val="5940"/>
              </a:lnSpc>
              <a:spcBef>
                <a:spcPct val="0"/>
              </a:spcBef>
            </a:pPr>
            <a:r>
              <a:rPr lang="en-IN" sz="6000" dirty="0">
                <a:solidFill>
                  <a:srgbClr val="FFFFFF"/>
                </a:solidFill>
                <a:latin typeface="Roboto Condensed Bold"/>
              </a:rPr>
              <a:t> </a:t>
            </a:r>
            <a:r>
              <a:rPr lang="en-IN" sz="6000" spc="300" dirty="0">
                <a:solidFill>
                  <a:srgbClr val="FFFFFF"/>
                </a:solidFill>
                <a:latin typeface="Roboto Condensed Bold"/>
              </a:rPr>
              <a:t>COURSE  I  CHOOSE</a:t>
            </a:r>
            <a:endParaRPr lang="en-US" sz="6000" spc="300" dirty="0">
              <a:solidFill>
                <a:srgbClr val="FFFFFF"/>
              </a:solidFill>
              <a:latin typeface="Roboto Condensed Bold"/>
            </a:endParaRPr>
          </a:p>
        </p:txBody>
      </p:sp>
      <p:grpSp>
        <p:nvGrpSpPr>
          <p:cNvPr id="6" name="Group 6"/>
          <p:cNvGrpSpPr/>
          <p:nvPr/>
        </p:nvGrpSpPr>
        <p:grpSpPr>
          <a:xfrm>
            <a:off x="14756737" y="3138081"/>
            <a:ext cx="3572101" cy="515722"/>
            <a:chOff x="0" y="0"/>
            <a:chExt cx="940800" cy="135828"/>
          </a:xfrm>
        </p:grpSpPr>
        <p:sp>
          <p:nvSpPr>
            <p:cNvPr id="7" name="Freeform 7"/>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58048" y="3395942"/>
            <a:ext cx="661243" cy="579967"/>
            <a:chOff x="0" y="0"/>
            <a:chExt cx="237662" cy="208450"/>
          </a:xfrm>
        </p:grpSpPr>
        <p:sp>
          <p:nvSpPr>
            <p:cNvPr id="10" name="Freeform 10"/>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F4CE2C"/>
            </a:solidFill>
          </p:spPr>
        </p:sp>
        <p:sp>
          <p:nvSpPr>
            <p:cNvPr id="11" name="TextBox 11"/>
            <p:cNvSpPr txBox="1"/>
            <p:nvPr/>
          </p:nvSpPr>
          <p:spPr>
            <a:xfrm>
              <a:off x="0" y="0"/>
              <a:ext cx="237662" cy="2084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1.</a:t>
              </a:r>
            </a:p>
          </p:txBody>
        </p:sp>
      </p:grpSp>
      <p:grpSp>
        <p:nvGrpSpPr>
          <p:cNvPr id="12" name="Group 12"/>
          <p:cNvGrpSpPr/>
          <p:nvPr/>
        </p:nvGrpSpPr>
        <p:grpSpPr>
          <a:xfrm>
            <a:off x="7263788" y="3395942"/>
            <a:ext cx="661243" cy="579967"/>
            <a:chOff x="0" y="0"/>
            <a:chExt cx="237662" cy="208450"/>
          </a:xfrm>
        </p:grpSpPr>
        <p:sp>
          <p:nvSpPr>
            <p:cNvPr id="13" name="Freeform 13"/>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F4CE2C"/>
            </a:solidFill>
          </p:spPr>
        </p:sp>
        <p:sp>
          <p:nvSpPr>
            <p:cNvPr id="14" name="TextBox 14"/>
            <p:cNvSpPr txBox="1"/>
            <p:nvPr/>
          </p:nvSpPr>
          <p:spPr>
            <a:xfrm>
              <a:off x="0" y="0"/>
              <a:ext cx="237662" cy="2084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2.</a:t>
              </a:r>
            </a:p>
          </p:txBody>
        </p:sp>
      </p:grpSp>
      <p:grpSp>
        <p:nvGrpSpPr>
          <p:cNvPr id="15" name="Group 15"/>
          <p:cNvGrpSpPr/>
          <p:nvPr/>
        </p:nvGrpSpPr>
        <p:grpSpPr>
          <a:xfrm>
            <a:off x="13169529" y="3395942"/>
            <a:ext cx="661243" cy="579967"/>
            <a:chOff x="0" y="0"/>
            <a:chExt cx="237662" cy="208450"/>
          </a:xfrm>
        </p:grpSpPr>
        <p:sp>
          <p:nvSpPr>
            <p:cNvPr id="16" name="Freeform 16"/>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F4CE2C"/>
            </a:solidFill>
          </p:spPr>
        </p:sp>
        <p:sp>
          <p:nvSpPr>
            <p:cNvPr id="17" name="TextBox 17"/>
            <p:cNvSpPr txBox="1"/>
            <p:nvPr/>
          </p:nvSpPr>
          <p:spPr>
            <a:xfrm>
              <a:off x="0" y="0"/>
              <a:ext cx="237662" cy="2084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353839"/>
                  </a:solidFill>
                  <a:latin typeface="Open Sauce SemiBold Bold"/>
                </a:rPr>
                <a:t>3.</a:t>
              </a:r>
            </a:p>
          </p:txBody>
        </p:sp>
      </p:grpSp>
      <p:sp>
        <p:nvSpPr>
          <p:cNvPr id="18" name="TextBox 18"/>
          <p:cNvSpPr txBox="1"/>
          <p:nvPr/>
        </p:nvSpPr>
        <p:spPr>
          <a:xfrm>
            <a:off x="1358048" y="4336530"/>
            <a:ext cx="3760423" cy="4063420"/>
          </a:xfrm>
          <a:prstGeom prst="rect">
            <a:avLst/>
          </a:prstGeom>
        </p:spPr>
        <p:txBody>
          <a:bodyPr lIns="0" tIns="0" rIns="0" bIns="0" rtlCol="0" anchor="t">
            <a:spAutoFit/>
          </a:bodyPr>
          <a:lstStyle/>
          <a:p>
            <a:pPr>
              <a:lnSpc>
                <a:spcPts val="2940"/>
              </a:lnSpc>
              <a:spcBef>
                <a:spcPct val="0"/>
              </a:spcBef>
            </a:pPr>
            <a:r>
              <a:rPr lang="en-US" sz="2400" dirty="0">
                <a:latin typeface="Lato" charset="0"/>
              </a:rPr>
              <a:t>This course is a complete package that helped me learn Data Structures and Algorithms from basic to an advanced level. The course curriculum has been divided into 8 weeks where one can practice questions &amp; attempt the assessment tests according to his own pace</a:t>
            </a:r>
            <a:r>
              <a:rPr lang="en-US" sz="2100" u="none" dirty="0">
                <a:solidFill>
                  <a:srgbClr val="000000"/>
                </a:solidFill>
                <a:latin typeface="Lato" charset="0"/>
              </a:rPr>
              <a:t>.</a:t>
            </a:r>
          </a:p>
        </p:txBody>
      </p:sp>
      <p:sp>
        <p:nvSpPr>
          <p:cNvPr id="19" name="TextBox 19"/>
          <p:cNvSpPr txBox="1"/>
          <p:nvPr/>
        </p:nvSpPr>
        <p:spPr>
          <a:xfrm>
            <a:off x="7263788" y="4336530"/>
            <a:ext cx="3760423" cy="2585323"/>
          </a:xfrm>
          <a:prstGeom prst="rect">
            <a:avLst/>
          </a:prstGeom>
        </p:spPr>
        <p:txBody>
          <a:bodyPr wrap="square" lIns="0" tIns="0" rIns="0" bIns="0" rtlCol="0" anchor="t">
            <a:spAutoFit/>
          </a:bodyPr>
          <a:lstStyle/>
          <a:p>
            <a:r>
              <a:rPr lang="en-US" sz="2400" dirty="0">
                <a:latin typeface="Lato" charset="0"/>
              </a:rPr>
              <a:t>The course offers me a wealth of programming challenges that will help me to prepare for interviews with top-notch companies like Microsoft, Amazon, Adobe etc.</a:t>
            </a:r>
          </a:p>
        </p:txBody>
      </p:sp>
      <p:sp>
        <p:nvSpPr>
          <p:cNvPr id="20" name="TextBox 20"/>
          <p:cNvSpPr txBox="1"/>
          <p:nvPr/>
        </p:nvSpPr>
        <p:spPr>
          <a:xfrm>
            <a:off x="13169529" y="4336530"/>
            <a:ext cx="3760423" cy="4431983"/>
          </a:xfrm>
          <a:prstGeom prst="rect">
            <a:avLst/>
          </a:prstGeom>
        </p:spPr>
        <p:txBody>
          <a:bodyPr lIns="0" tIns="0" rIns="0" bIns="0" rtlCol="0" anchor="t">
            <a:spAutoFit/>
          </a:bodyPr>
          <a:lstStyle/>
          <a:p>
            <a:r>
              <a:rPr lang="en-US" sz="2400" dirty="0">
                <a:latin typeface="Lato" charset="0"/>
                <a:cs typeface="Lato Bold" charset="0"/>
              </a:rPr>
              <a:t>Data structures and algorithms (DSA) goes through solutions to standard problems in detail and gives you an insight into how efficient it is to use each one of them. It also teaches you the science of evaluating the efficiency of an algorithm. This enables you to choose the best of various choices. </a:t>
            </a:r>
          </a:p>
        </p:txBody>
      </p:sp>
      <p:sp>
        <p:nvSpPr>
          <p:cNvPr id="24" name="Rectangle 9">
            <a:extLst>
              <a:ext uri="{FF2B5EF4-FFF2-40B4-BE49-F238E27FC236}">
                <a16:creationId xmlns:a16="http://schemas.microsoft.com/office/drawing/2014/main" id="{D80423DC-D3F9-4408-8C35-FB732430202B}"/>
              </a:ext>
            </a:extLst>
          </p:cNvPr>
          <p:cNvSpPr/>
          <p:nvPr/>
        </p:nvSpPr>
        <p:spPr>
          <a:xfrm>
            <a:off x="12858776" y="1643038"/>
            <a:ext cx="1000132" cy="7143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ln/>
        </p:spPr>
        <p:style>
          <a:lnRef idx="1">
            <a:schemeClr val="dk1"/>
          </a:lnRef>
          <a:fillRef idx="0">
            <a:schemeClr val="dk1"/>
          </a:fillRef>
          <a:effectRef idx="0">
            <a:schemeClr val="dk1"/>
          </a:effectRef>
          <a:fontRef idx="minor">
            <a:schemeClr val="tx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02947"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pic>
        <p:nvPicPr>
          <p:cNvPr id="8" name="Picture 8"/>
          <p:cNvPicPr>
            <a:picLocks noChangeAspect="1"/>
          </p:cNvPicPr>
          <p:nvPr/>
        </p:nvPicPr>
        <p:blipFill>
          <a:blip r:embed="rId2"/>
          <a:srcRect l="194" t="13613" r="194"/>
          <a:stretch>
            <a:fillRect/>
          </a:stretch>
        </p:blipFill>
        <p:spPr>
          <a:xfrm>
            <a:off x="0" y="0"/>
            <a:ext cx="7902947" cy="10287000"/>
          </a:xfrm>
          <a:prstGeom prst="rect">
            <a:avLst/>
          </a:prstGeom>
        </p:spPr>
      </p:pic>
      <p:sp>
        <p:nvSpPr>
          <p:cNvPr id="9" name="TextBox 9"/>
          <p:cNvSpPr txBox="1"/>
          <p:nvPr/>
        </p:nvSpPr>
        <p:spPr>
          <a:xfrm>
            <a:off x="8143868" y="285716"/>
            <a:ext cx="7600032" cy="1661993"/>
          </a:xfrm>
          <a:prstGeom prst="rect">
            <a:avLst/>
          </a:prstGeom>
        </p:spPr>
        <p:txBody>
          <a:bodyPr lIns="0" tIns="0" rIns="0" bIns="0" rtlCol="0" anchor="t">
            <a:spAutoFit/>
          </a:bodyPr>
          <a:lstStyle/>
          <a:p>
            <a:r>
              <a:rPr lang="en-GB" altLang="ko-KR" sz="5400" b="1" dirty="0">
                <a:solidFill>
                  <a:schemeClr val="bg1"/>
                </a:solidFill>
                <a:cs typeface="Arial" pitchFamily="34" charset="0"/>
              </a:rPr>
              <a:t>WHY DATA STRUCTURE &amp; </a:t>
            </a:r>
            <a:r>
              <a:rPr lang="en-GB" altLang="ko-KR" sz="4400" b="1" dirty="0">
                <a:solidFill>
                  <a:schemeClr val="bg1"/>
                </a:solidFill>
                <a:cs typeface="Arial" pitchFamily="34" charset="0"/>
              </a:rPr>
              <a:t>ALGORITHM</a:t>
            </a:r>
            <a:r>
              <a:rPr lang="en-GB" altLang="ko-KR" sz="5400" b="1" dirty="0">
                <a:solidFill>
                  <a:schemeClr val="bg1"/>
                </a:solidFill>
                <a:cs typeface="Arial" pitchFamily="34" charset="0"/>
              </a:rPr>
              <a:t> IS IMPORTANT ?</a:t>
            </a:r>
            <a:endParaRPr lang="ko-KR" altLang="en-US" sz="5400" b="1" dirty="0">
              <a:solidFill>
                <a:schemeClr val="bg1"/>
              </a:solidFill>
              <a:cs typeface="Arial" pitchFamily="34" charset="0"/>
            </a:endParaRPr>
          </a:p>
        </p:txBody>
      </p:sp>
      <p:sp>
        <p:nvSpPr>
          <p:cNvPr id="11" name="TextBox 11"/>
          <p:cNvSpPr txBox="1"/>
          <p:nvPr/>
        </p:nvSpPr>
        <p:spPr>
          <a:xfrm>
            <a:off x="8286744" y="2071666"/>
            <a:ext cx="9644129" cy="8617744"/>
          </a:xfrm>
          <a:prstGeom prst="rect">
            <a:avLst/>
          </a:prstGeom>
        </p:spPr>
        <p:txBody>
          <a:bodyPr wrap="square" lIns="0" tIns="0" rIns="0" bIns="0" rtlCol="0" anchor="t">
            <a:spAutoFit/>
          </a:bodyPr>
          <a:lstStyle/>
          <a:p>
            <a:r>
              <a:rPr lang="en-US" altLang="ko-KR" sz="2000" b="1" i="1" dirty="0">
                <a:solidFill>
                  <a:schemeClr val="bg1"/>
                </a:solidFill>
                <a:ea typeface="Noto Sans" charset="0"/>
                <a:cs typeface="Lato Bold" charset="0"/>
              </a:rPr>
              <a:t>(1) </a:t>
            </a:r>
            <a:r>
              <a:rPr lang="en-US" sz="2000" b="1" i="1" dirty="0">
                <a:solidFill>
                  <a:schemeClr val="bg1"/>
                </a:solidFill>
                <a:ea typeface="Noto Sans" charset="0"/>
                <a:cs typeface="Lato Bold" charset="0"/>
              </a:rPr>
              <a:t>All product-based company recruitment drives to test the problem-solving skills of the candidate. This is essential because the problems that such companies come across daily are quite huge and complex, and they want to hire people who will be able to solve these tasks within minimal time and the least number of resources. Advanced knowledge of Data Structures and Algorithms is a clear indicator of the person’s abilities in solving complex problems in minimal time. Hence, such companies directly hire people who are good Data structure and algorithms. The first level of any company, that is the online test round consists of questions revolving around various data structures. Even in startups along with app/web development, DSA is extremely important. The startups initially check for basic problem-solving skills, then move on to develop skills along with data structures and algorithm design testing. </a:t>
            </a:r>
            <a:endParaRPr lang="en-US" altLang="ko-KR" sz="2000" b="1" i="1" dirty="0">
              <a:solidFill>
                <a:schemeClr val="bg1"/>
              </a:solidFill>
              <a:ea typeface="Noto Sans" charset="0"/>
              <a:cs typeface="Lato Bold" charset="0"/>
            </a:endParaRPr>
          </a:p>
          <a:p>
            <a:endParaRPr lang="en-US" altLang="ko-KR" sz="2000" b="1" i="1" dirty="0">
              <a:solidFill>
                <a:schemeClr val="bg1"/>
              </a:solidFill>
              <a:ea typeface="Noto Sans" charset="0"/>
              <a:cs typeface="Lato Bold" charset="0"/>
            </a:endParaRPr>
          </a:p>
          <a:p>
            <a:r>
              <a:rPr lang="en-US" altLang="ko-KR" sz="2000" b="1" i="1" dirty="0">
                <a:solidFill>
                  <a:schemeClr val="bg1"/>
                </a:solidFill>
                <a:ea typeface="Noto Sans" charset="0"/>
                <a:cs typeface="Lato Bold" charset="0"/>
              </a:rPr>
              <a:t>(2) </a:t>
            </a:r>
            <a:r>
              <a:rPr lang="en-US" sz="2000" b="1" i="1" dirty="0">
                <a:solidFill>
                  <a:schemeClr val="bg1"/>
                </a:solidFill>
                <a:ea typeface="Noto Sans" charset="0"/>
                <a:cs typeface="Lato Bold" charset="0"/>
              </a:rPr>
              <a:t>Writing optimized code is extremely useful in companies. It is very critical for companies to hire people who can write the most optimized code as it helps in limiting the resource use of the companies. So, get in the habit of writing the most optimized solution in terms of time and space. Choose the data structure that is the best fit and require the least space and the algorithm that executes the code in the least time.</a:t>
            </a:r>
          </a:p>
          <a:p>
            <a:r>
              <a:rPr lang="en-US" sz="2000" b="1" i="1" dirty="0">
                <a:solidFill>
                  <a:schemeClr val="bg1"/>
                </a:solidFill>
                <a:ea typeface="Noto Sans" charset="0"/>
                <a:cs typeface="Lato Bold" charset="0"/>
              </a:rPr>
              <a:t> </a:t>
            </a:r>
          </a:p>
          <a:p>
            <a:pPr fontAlgn="base"/>
            <a:r>
              <a:rPr lang="en-US" altLang="ko-KR" sz="2000" b="1" i="1" dirty="0">
                <a:solidFill>
                  <a:schemeClr val="bg1"/>
                </a:solidFill>
                <a:ea typeface="Noto Sans" charset="0"/>
                <a:cs typeface="Lato Bold" charset="0"/>
              </a:rPr>
              <a:t>(3) </a:t>
            </a:r>
            <a:r>
              <a:rPr lang="en-US" sz="2000" b="1" i="1" dirty="0">
                <a:solidFill>
                  <a:schemeClr val="bg1"/>
                </a:solidFill>
                <a:ea typeface="Noto Sans" charset="0"/>
                <a:cs typeface="Lato Bold" charset="0"/>
              </a:rPr>
              <a:t>One can grasp a good hold on development skills like web development, app development, machine learning etc only when the basics are clear. It is necessary to know the backend details of every technology, every code and function. For instance, if your </a:t>
            </a:r>
            <a:r>
              <a:rPr lang="en-US" sz="2000" b="1" i="1" dirty="0" err="1">
                <a:solidFill>
                  <a:schemeClr val="bg1"/>
                </a:solidFill>
                <a:ea typeface="Noto Sans" charset="0"/>
                <a:cs typeface="Lato Bold" charset="0"/>
              </a:rPr>
              <a:t>Facebook</a:t>
            </a:r>
            <a:r>
              <a:rPr lang="en-US" sz="2000" b="1" i="1" dirty="0">
                <a:solidFill>
                  <a:schemeClr val="bg1"/>
                </a:solidFill>
                <a:ea typeface="Noto Sans" charset="0"/>
                <a:cs typeface="Lato Bold" charset="0"/>
              </a:rPr>
              <a:t> feed is taking too long to update, you would definitely not feel like using that app. Hence it is very important for programmers to write optimized code that loads within microseconds. In machine learning, if the data is being fetched quickly then it’s the programmer behind it who has chosen an appropriate data structure. </a:t>
            </a:r>
          </a:p>
          <a:p>
            <a:endParaRPr lang="ko-KR" altLang="en-US" sz="2000" b="1" i="1" dirty="0">
              <a:cs typeface="Lato Bold" charset="0"/>
            </a:endParaRPr>
          </a:p>
          <a:p>
            <a:endParaRPr lang="en-US" altLang="ko-KR" sz="2000" b="1" i="1" dirty="0">
              <a:ea typeface="Noto Sans" charset="0"/>
              <a:cs typeface="Lato Bold" charset="0"/>
            </a:endParaRPr>
          </a:p>
          <a:p>
            <a:endParaRPr lang="en-US" sz="2000" b="1" i="1" dirty="0">
              <a:ea typeface="Noto Sans" charset="0"/>
              <a:cs typeface="Lato Bold"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542215" cy="2698797"/>
          </a:xfrm>
        </p:grpSpPr>
        <p:sp>
          <p:nvSpPr>
            <p:cNvPr id="3" name="Freeform 3"/>
            <p:cNvSpPr/>
            <p:nvPr/>
          </p:nvSpPr>
          <p:spPr>
            <a:xfrm>
              <a:off x="0" y="0"/>
              <a:ext cx="4542215" cy="2698797"/>
            </a:xfrm>
            <a:custGeom>
              <a:avLst/>
              <a:gdLst/>
              <a:ahLst/>
              <a:cxnLst/>
              <a:rect l="l" t="t" r="r" b="b"/>
              <a:pathLst>
                <a:path w="4542215" h="2698797">
                  <a:moveTo>
                    <a:pt x="0" y="0"/>
                  </a:moveTo>
                  <a:lnTo>
                    <a:pt x="4542215" y="0"/>
                  </a:lnTo>
                  <a:lnTo>
                    <a:pt x="4542215" y="2698797"/>
                  </a:lnTo>
                  <a:lnTo>
                    <a:pt x="0" y="2698797"/>
                  </a:lnTo>
                  <a:close/>
                </a:path>
              </a:pathLst>
            </a:custGeom>
            <a:solidFill>
              <a:srgbClr val="004E8E">
                <a:alpha val="84706"/>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solidFill>
                  <a:schemeClr val="bg1"/>
                </a:solidFill>
              </a:endParaRPr>
            </a:p>
          </p:txBody>
        </p:sp>
      </p:grpSp>
      <p:sp>
        <p:nvSpPr>
          <p:cNvPr id="5" name="TextBox 5"/>
          <p:cNvSpPr txBox="1"/>
          <p:nvPr/>
        </p:nvSpPr>
        <p:spPr>
          <a:xfrm>
            <a:off x="3571836" y="571468"/>
            <a:ext cx="10393573" cy="923330"/>
          </a:xfrm>
          <a:prstGeom prst="rect">
            <a:avLst/>
          </a:prstGeom>
        </p:spPr>
        <p:txBody>
          <a:bodyPr lIns="0" tIns="0" rIns="0" bIns="0" rtlCol="0" anchor="t">
            <a:spAutoFit/>
          </a:bodyPr>
          <a:lstStyle/>
          <a:p>
            <a:r>
              <a:rPr lang="en-GB" altLang="ko-KR" sz="6000" b="1" dirty="0">
                <a:solidFill>
                  <a:schemeClr val="accent1"/>
                </a:solidFill>
                <a:cs typeface="Arial" pitchFamily="34" charset="0"/>
              </a:rPr>
              <a:t> </a:t>
            </a:r>
            <a:r>
              <a:rPr lang="en-GB" altLang="ko-KR" sz="6000" b="1" spc="300" dirty="0">
                <a:solidFill>
                  <a:schemeClr val="bg1"/>
                </a:solidFill>
                <a:latin typeface="Noto Sans" charset="0"/>
                <a:ea typeface="Noto Sans" charset="0"/>
                <a:cs typeface="Arial" pitchFamily="34" charset="0"/>
              </a:rPr>
              <a:t>TECHNOLOGY TO LEARN</a:t>
            </a:r>
            <a:endParaRPr lang="ko-KR" altLang="en-US" sz="6000" b="1" spc="300" dirty="0">
              <a:solidFill>
                <a:schemeClr val="bg1"/>
              </a:solidFill>
              <a:latin typeface="Noto Sans" charset="0"/>
              <a:cs typeface="Arial" pitchFamily="34" charset="0"/>
            </a:endParaRPr>
          </a:p>
        </p:txBody>
      </p:sp>
      <p:grpSp>
        <p:nvGrpSpPr>
          <p:cNvPr id="6" name="Group 6"/>
          <p:cNvGrpSpPr/>
          <p:nvPr/>
        </p:nvGrpSpPr>
        <p:grpSpPr>
          <a:xfrm>
            <a:off x="571440" y="2643170"/>
            <a:ext cx="16277359" cy="1384995"/>
            <a:chOff x="0" y="0"/>
            <a:chExt cx="21703145" cy="1846660"/>
          </a:xfrm>
          <a:solidFill>
            <a:schemeClr val="tx1"/>
          </a:solidFill>
        </p:grpSpPr>
        <p:sp>
          <p:nvSpPr>
            <p:cNvPr id="7" name="TextBox 7"/>
            <p:cNvSpPr txBox="1"/>
            <p:nvPr/>
          </p:nvSpPr>
          <p:spPr>
            <a:xfrm>
              <a:off x="0"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1. </a:t>
              </a:r>
              <a:r>
                <a:rPr lang="en-IN" sz="3200" dirty="0">
                  <a:solidFill>
                    <a:schemeClr val="bg1"/>
                  </a:solidFill>
                </a:rPr>
                <a:t>Analysis </a:t>
              </a:r>
            </a:p>
            <a:p>
              <a:pPr algn="ctr">
                <a:lnSpc>
                  <a:spcPts val="3564"/>
                </a:lnSpc>
              </a:pPr>
              <a:r>
                <a:rPr lang="en-IN" sz="3200" dirty="0">
                  <a:solidFill>
                    <a:schemeClr val="bg1"/>
                  </a:solidFill>
                </a:rPr>
                <a:t>of </a:t>
              </a:r>
            </a:p>
            <a:p>
              <a:pPr algn="ctr">
                <a:lnSpc>
                  <a:spcPts val="3564"/>
                </a:lnSpc>
              </a:pPr>
              <a:r>
                <a:rPr lang="en-IN" sz="3200" dirty="0">
                  <a:solidFill>
                    <a:schemeClr val="bg1"/>
                  </a:solidFill>
                </a:rPr>
                <a:t>common loops</a:t>
              </a:r>
              <a:endParaRPr lang="en-US" sz="2970" dirty="0">
                <a:solidFill>
                  <a:srgbClr val="FFFFFF"/>
                </a:solidFill>
                <a:latin typeface="Noto Sans"/>
              </a:endParaRPr>
            </a:p>
          </p:txBody>
        </p:sp>
        <p:sp>
          <p:nvSpPr>
            <p:cNvPr id="8" name="TextBox 8"/>
            <p:cNvSpPr txBox="1"/>
            <p:nvPr/>
          </p:nvSpPr>
          <p:spPr>
            <a:xfrm>
              <a:off x="5373935"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2. </a:t>
              </a:r>
              <a:r>
                <a:rPr lang="en-IN" sz="3200" dirty="0">
                  <a:solidFill>
                    <a:schemeClr val="bg1"/>
                  </a:solidFill>
                </a:rPr>
                <a:t>Analysis </a:t>
              </a:r>
            </a:p>
            <a:p>
              <a:pPr algn="ctr">
                <a:lnSpc>
                  <a:spcPts val="3564"/>
                </a:lnSpc>
              </a:pPr>
              <a:r>
                <a:rPr lang="en-IN" sz="3200" dirty="0">
                  <a:solidFill>
                    <a:schemeClr val="bg1"/>
                  </a:solidFill>
                </a:rPr>
                <a:t>of </a:t>
              </a:r>
            </a:p>
            <a:p>
              <a:pPr algn="ctr">
                <a:lnSpc>
                  <a:spcPts val="3564"/>
                </a:lnSpc>
              </a:pPr>
              <a:r>
                <a:rPr lang="en-IN" sz="3200" dirty="0">
                  <a:solidFill>
                    <a:schemeClr val="bg1"/>
                  </a:solidFill>
                </a:rPr>
                <a:t>Recursion</a:t>
              </a:r>
              <a:endParaRPr lang="en-US" sz="2970" dirty="0">
                <a:solidFill>
                  <a:srgbClr val="FFFFFF"/>
                </a:solidFill>
                <a:latin typeface="Noto Sans"/>
              </a:endParaRPr>
            </a:p>
          </p:txBody>
        </p:sp>
        <p:sp>
          <p:nvSpPr>
            <p:cNvPr id="9" name="TextBox 9"/>
            <p:cNvSpPr txBox="1"/>
            <p:nvPr/>
          </p:nvSpPr>
          <p:spPr>
            <a:xfrm>
              <a:off x="10832683"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US" sz="2970" b="1" dirty="0">
                  <a:latin typeface="Noto Sans"/>
                </a:rPr>
                <a:t>3. </a:t>
              </a:r>
              <a:r>
                <a:rPr lang="en-US" sz="2970" dirty="0">
                  <a:solidFill>
                    <a:srgbClr val="FFFFFF"/>
                  </a:solidFill>
                  <a:latin typeface="Noto Sans"/>
                </a:rPr>
                <a:t>Time </a:t>
              </a:r>
            </a:p>
            <a:p>
              <a:pPr algn="ctr">
                <a:lnSpc>
                  <a:spcPts val="3564"/>
                </a:lnSpc>
              </a:pPr>
              <a:r>
                <a:rPr lang="en-US" sz="2970" dirty="0">
                  <a:solidFill>
                    <a:srgbClr val="FFFFFF"/>
                  </a:solidFill>
                  <a:latin typeface="Noto Sans"/>
                </a:rPr>
                <a:t>&amp; </a:t>
              </a:r>
            </a:p>
            <a:p>
              <a:pPr algn="ctr">
                <a:lnSpc>
                  <a:spcPts val="3564"/>
                </a:lnSpc>
              </a:pPr>
              <a:r>
                <a:rPr lang="en-US" sz="2970" dirty="0">
                  <a:solidFill>
                    <a:srgbClr val="FFFFFF"/>
                  </a:solidFill>
                  <a:latin typeface="Noto Sans"/>
                </a:rPr>
                <a:t>Space </a:t>
              </a:r>
              <a:r>
                <a:rPr lang="en-IN" sz="2970" dirty="0">
                  <a:solidFill>
                    <a:srgbClr val="FFFFFF"/>
                  </a:solidFill>
                  <a:latin typeface="Noto Sans"/>
                </a:rPr>
                <a:t>Complexity</a:t>
              </a:r>
              <a:endParaRPr lang="en-US" sz="2970" dirty="0">
                <a:solidFill>
                  <a:srgbClr val="FFFFFF"/>
                </a:solidFill>
                <a:latin typeface="Noto Sans"/>
              </a:endParaRPr>
            </a:p>
          </p:txBody>
        </p:sp>
        <p:sp>
          <p:nvSpPr>
            <p:cNvPr id="10" name="TextBox 10"/>
            <p:cNvSpPr txBox="1"/>
            <p:nvPr/>
          </p:nvSpPr>
          <p:spPr>
            <a:xfrm>
              <a:off x="16584422"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US" sz="2970" b="1" dirty="0">
                  <a:latin typeface="Noto Sans"/>
                </a:rPr>
                <a:t>4. </a:t>
              </a:r>
              <a:r>
                <a:rPr lang="en-US" sz="2970" dirty="0">
                  <a:solidFill>
                    <a:srgbClr val="FFFFFF"/>
                  </a:solidFill>
                  <a:latin typeface="Noto Sans"/>
                </a:rPr>
                <a:t>Array </a:t>
              </a:r>
            </a:p>
            <a:p>
              <a:pPr algn="ctr">
                <a:lnSpc>
                  <a:spcPts val="3564"/>
                </a:lnSpc>
              </a:pPr>
              <a:r>
                <a:rPr lang="en-IN" sz="2970" dirty="0">
                  <a:solidFill>
                    <a:srgbClr val="FFFFFF"/>
                  </a:solidFill>
                  <a:latin typeface="Noto Sans"/>
                </a:rPr>
                <a:t>&amp;</a:t>
              </a:r>
            </a:p>
            <a:p>
              <a:pPr algn="ctr">
                <a:lnSpc>
                  <a:spcPts val="3564"/>
                </a:lnSpc>
              </a:pPr>
              <a:r>
                <a:rPr lang="en-IN" sz="2970" dirty="0">
                  <a:solidFill>
                    <a:srgbClr val="FFFFFF"/>
                  </a:solidFill>
                  <a:latin typeface="Noto Sans"/>
                </a:rPr>
                <a:t>String</a:t>
              </a:r>
              <a:endParaRPr lang="en-US" sz="2970" dirty="0">
                <a:solidFill>
                  <a:srgbClr val="FFFFFF"/>
                </a:solidFill>
                <a:latin typeface="Noto Sans"/>
              </a:endParaRPr>
            </a:p>
          </p:txBody>
        </p:sp>
      </p:grpSp>
      <p:grpSp>
        <p:nvGrpSpPr>
          <p:cNvPr id="15" name="Group 6"/>
          <p:cNvGrpSpPr/>
          <p:nvPr/>
        </p:nvGrpSpPr>
        <p:grpSpPr>
          <a:xfrm>
            <a:off x="500002" y="4857748"/>
            <a:ext cx="16277359" cy="1384995"/>
            <a:chOff x="0" y="0"/>
            <a:chExt cx="21703145" cy="1846660"/>
          </a:xfrm>
          <a:solidFill>
            <a:schemeClr val="tx1"/>
          </a:solidFill>
        </p:grpSpPr>
        <p:sp>
          <p:nvSpPr>
            <p:cNvPr id="16" name="TextBox 7"/>
            <p:cNvSpPr txBox="1"/>
            <p:nvPr/>
          </p:nvSpPr>
          <p:spPr>
            <a:xfrm>
              <a:off x="0"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2800" b="1" dirty="0"/>
                <a:t>5. </a:t>
              </a:r>
              <a:r>
                <a:rPr lang="en-US" sz="2970" dirty="0">
                  <a:solidFill>
                    <a:srgbClr val="FFFFFF"/>
                  </a:solidFill>
                  <a:latin typeface="Noto Sans"/>
                </a:rPr>
                <a:t>Searching</a:t>
              </a:r>
            </a:p>
            <a:p>
              <a:pPr algn="ctr">
                <a:lnSpc>
                  <a:spcPts val="3564"/>
                </a:lnSpc>
              </a:pPr>
              <a:r>
                <a:rPr lang="en-IN" sz="2970" dirty="0">
                  <a:solidFill>
                    <a:srgbClr val="FFFFFF"/>
                  </a:solidFill>
                  <a:latin typeface="Noto Sans"/>
                </a:rPr>
                <a:t>&amp;</a:t>
              </a:r>
            </a:p>
            <a:p>
              <a:pPr algn="ctr">
                <a:lnSpc>
                  <a:spcPts val="3564"/>
                </a:lnSpc>
              </a:pPr>
              <a:r>
                <a:rPr lang="en-IN" sz="2970" dirty="0">
                  <a:solidFill>
                    <a:srgbClr val="FFFFFF"/>
                  </a:solidFill>
                  <a:latin typeface="Noto Sans"/>
                </a:rPr>
                <a:t>Sorting</a:t>
              </a:r>
              <a:endParaRPr lang="en-US" sz="2970" dirty="0">
                <a:solidFill>
                  <a:srgbClr val="FFFFFF"/>
                </a:solidFill>
                <a:latin typeface="Noto Sans"/>
              </a:endParaRPr>
            </a:p>
          </p:txBody>
        </p:sp>
        <p:sp>
          <p:nvSpPr>
            <p:cNvPr id="17" name="TextBox 8"/>
            <p:cNvSpPr txBox="1"/>
            <p:nvPr/>
          </p:nvSpPr>
          <p:spPr>
            <a:xfrm>
              <a:off x="5373935"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6. </a:t>
              </a:r>
              <a:r>
                <a:rPr lang="en-US" sz="3200" dirty="0">
                  <a:solidFill>
                    <a:schemeClr val="bg1"/>
                  </a:solidFill>
                </a:rPr>
                <a:t>Stacks, Queues </a:t>
              </a:r>
            </a:p>
            <a:p>
              <a:pPr algn="ctr">
                <a:lnSpc>
                  <a:spcPts val="3564"/>
                </a:lnSpc>
              </a:pPr>
              <a:r>
                <a:rPr lang="en-US" sz="3200" dirty="0">
                  <a:solidFill>
                    <a:schemeClr val="bg1"/>
                  </a:solidFill>
                </a:rPr>
                <a:t>&amp; </a:t>
              </a:r>
            </a:p>
            <a:p>
              <a:pPr algn="ctr">
                <a:lnSpc>
                  <a:spcPts val="3564"/>
                </a:lnSpc>
              </a:pPr>
              <a:r>
                <a:rPr lang="en-US" sz="3200" dirty="0">
                  <a:solidFill>
                    <a:schemeClr val="bg1"/>
                  </a:solidFill>
                </a:rPr>
                <a:t>Deque</a:t>
              </a:r>
              <a:endParaRPr lang="en-US" sz="2970" dirty="0">
                <a:solidFill>
                  <a:srgbClr val="FFFFFF"/>
                </a:solidFill>
                <a:latin typeface="Noto Sans"/>
              </a:endParaRPr>
            </a:p>
          </p:txBody>
        </p:sp>
        <p:sp>
          <p:nvSpPr>
            <p:cNvPr id="18" name="TextBox 9"/>
            <p:cNvSpPr txBox="1"/>
            <p:nvPr/>
          </p:nvSpPr>
          <p:spPr>
            <a:xfrm>
              <a:off x="10832683"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7. </a:t>
              </a:r>
              <a:r>
                <a:rPr lang="en-US" altLang="ko-KR" sz="3200" b="1" dirty="0">
                  <a:solidFill>
                    <a:schemeClr val="bg1"/>
                  </a:solidFill>
                  <a:cs typeface="Arial" pitchFamily="34" charset="0"/>
                </a:rPr>
                <a:t>Linked List</a:t>
              </a:r>
            </a:p>
            <a:p>
              <a:pPr algn="ctr">
                <a:lnSpc>
                  <a:spcPts val="3564"/>
                </a:lnSpc>
              </a:pPr>
              <a:r>
                <a:rPr lang="en-IN" sz="3200" dirty="0">
                  <a:solidFill>
                    <a:schemeClr val="bg1"/>
                  </a:solidFill>
                  <a:latin typeface="Noto Sans" charset="0"/>
                  <a:ea typeface="Noto Sans" charset="0"/>
                  <a:cs typeface="Arial" pitchFamily="34" charset="0"/>
                </a:rPr>
                <a:t>&amp;</a:t>
              </a:r>
            </a:p>
            <a:p>
              <a:pPr algn="ctr">
                <a:lnSpc>
                  <a:spcPts val="3564"/>
                </a:lnSpc>
              </a:pPr>
              <a:r>
                <a:rPr lang="en-IN" sz="3200" dirty="0">
                  <a:solidFill>
                    <a:schemeClr val="bg1"/>
                  </a:solidFill>
                  <a:latin typeface="Noto Sans" charset="0"/>
                  <a:ea typeface="Noto Sans" charset="0"/>
                  <a:cs typeface="Arial" pitchFamily="34" charset="0"/>
                </a:rPr>
                <a:t>Recursion</a:t>
              </a:r>
              <a:endParaRPr lang="en-US" sz="2970" dirty="0">
                <a:solidFill>
                  <a:srgbClr val="FFFFFF"/>
                </a:solidFill>
                <a:latin typeface="Noto Sans" charset="0"/>
                <a:ea typeface="Noto Sans" charset="0"/>
              </a:endParaRPr>
            </a:p>
          </p:txBody>
        </p:sp>
        <p:sp>
          <p:nvSpPr>
            <p:cNvPr id="19" name="TextBox 10"/>
            <p:cNvSpPr txBox="1"/>
            <p:nvPr/>
          </p:nvSpPr>
          <p:spPr>
            <a:xfrm>
              <a:off x="16584422"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8. </a:t>
              </a:r>
              <a:r>
                <a:rPr lang="en-US" altLang="ko-KR" sz="3200" dirty="0">
                  <a:solidFill>
                    <a:schemeClr val="bg1"/>
                  </a:solidFill>
                  <a:cs typeface="Arial" pitchFamily="34" charset="0"/>
                </a:rPr>
                <a:t>Heap</a:t>
              </a:r>
            </a:p>
            <a:p>
              <a:pPr algn="ctr">
                <a:lnSpc>
                  <a:spcPts val="3564"/>
                </a:lnSpc>
              </a:pPr>
              <a:r>
                <a:rPr lang="en-IN" sz="3200" dirty="0">
                  <a:solidFill>
                    <a:schemeClr val="bg1"/>
                  </a:solidFill>
                  <a:latin typeface="Noto Sans"/>
                  <a:cs typeface="Arial" pitchFamily="34" charset="0"/>
                </a:rPr>
                <a:t>&amp;</a:t>
              </a:r>
            </a:p>
            <a:p>
              <a:pPr algn="ctr">
                <a:lnSpc>
                  <a:spcPts val="3564"/>
                </a:lnSpc>
              </a:pPr>
              <a:r>
                <a:rPr lang="en-IN" sz="3200" dirty="0">
                  <a:solidFill>
                    <a:schemeClr val="bg1"/>
                  </a:solidFill>
                  <a:latin typeface="Noto Sans"/>
                  <a:cs typeface="Arial" pitchFamily="34" charset="0"/>
                </a:rPr>
                <a:t>Hashing</a:t>
              </a:r>
              <a:endParaRPr lang="en-US" sz="2970" dirty="0">
                <a:solidFill>
                  <a:srgbClr val="FFFFFF"/>
                </a:solidFill>
                <a:latin typeface="Noto Sans"/>
              </a:endParaRPr>
            </a:p>
          </p:txBody>
        </p:sp>
      </p:grpSp>
      <p:grpSp>
        <p:nvGrpSpPr>
          <p:cNvPr id="23" name="Group 6"/>
          <p:cNvGrpSpPr/>
          <p:nvPr/>
        </p:nvGrpSpPr>
        <p:grpSpPr>
          <a:xfrm>
            <a:off x="571440" y="7215202"/>
            <a:ext cx="16277359" cy="1846659"/>
            <a:chOff x="0" y="0"/>
            <a:chExt cx="21703145" cy="2462212"/>
          </a:xfrm>
          <a:solidFill>
            <a:schemeClr val="tx1"/>
          </a:solidFill>
        </p:grpSpPr>
        <p:sp>
          <p:nvSpPr>
            <p:cNvPr id="24" name="TextBox 7"/>
            <p:cNvSpPr txBox="1"/>
            <p:nvPr/>
          </p:nvSpPr>
          <p:spPr>
            <a:xfrm>
              <a:off x="0"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2800" b="1" dirty="0"/>
                <a:t>9. </a:t>
              </a:r>
              <a:r>
                <a:rPr lang="en-IN" sz="2970" dirty="0">
                  <a:solidFill>
                    <a:srgbClr val="FFFFFF"/>
                  </a:solidFill>
                  <a:latin typeface="Noto Sans"/>
                </a:rPr>
                <a:t>Tree</a:t>
              </a:r>
            </a:p>
            <a:p>
              <a:pPr algn="ctr">
                <a:lnSpc>
                  <a:spcPts val="3564"/>
                </a:lnSpc>
              </a:pPr>
              <a:r>
                <a:rPr lang="en-IN" sz="2970" dirty="0">
                  <a:solidFill>
                    <a:srgbClr val="FFFFFF"/>
                  </a:solidFill>
                  <a:latin typeface="Noto Sans"/>
                </a:rPr>
                <a:t>&amp;</a:t>
              </a:r>
            </a:p>
            <a:p>
              <a:pPr algn="ctr">
                <a:lnSpc>
                  <a:spcPts val="3564"/>
                </a:lnSpc>
              </a:pPr>
              <a:r>
                <a:rPr lang="en-IN" sz="2970" dirty="0">
                  <a:solidFill>
                    <a:srgbClr val="FFFFFF"/>
                  </a:solidFill>
                  <a:latin typeface="Noto Sans"/>
                </a:rPr>
                <a:t>AVL Tree</a:t>
              </a:r>
              <a:endParaRPr lang="en-US" sz="2970" dirty="0">
                <a:solidFill>
                  <a:srgbClr val="FFFFFF"/>
                </a:solidFill>
                <a:latin typeface="Noto Sans"/>
              </a:endParaRPr>
            </a:p>
          </p:txBody>
        </p:sp>
        <p:sp>
          <p:nvSpPr>
            <p:cNvPr id="25" name="TextBox 8"/>
            <p:cNvSpPr txBox="1"/>
            <p:nvPr/>
          </p:nvSpPr>
          <p:spPr>
            <a:xfrm>
              <a:off x="5373935" y="0"/>
              <a:ext cx="5118723" cy="2462212"/>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2800" b="1" dirty="0"/>
                <a:t>10. </a:t>
              </a:r>
              <a:r>
                <a:rPr lang="en-US" sz="2970" dirty="0">
                  <a:solidFill>
                    <a:srgbClr val="FFFFFF"/>
                  </a:solidFill>
                  <a:latin typeface="Noto Sans"/>
                </a:rPr>
                <a:t>Greedy</a:t>
              </a:r>
            </a:p>
            <a:p>
              <a:pPr algn="ctr">
                <a:lnSpc>
                  <a:spcPts val="3564"/>
                </a:lnSpc>
              </a:pPr>
              <a:r>
                <a:rPr lang="en-IN" sz="2970" dirty="0">
                  <a:solidFill>
                    <a:srgbClr val="FFFFFF"/>
                  </a:solidFill>
                  <a:latin typeface="Noto Sans"/>
                </a:rPr>
                <a:t>&amp; </a:t>
              </a:r>
            </a:p>
            <a:p>
              <a:pPr algn="ctr">
                <a:lnSpc>
                  <a:spcPts val="3564"/>
                </a:lnSpc>
              </a:pPr>
              <a:r>
                <a:rPr lang="en-IN" sz="2970" dirty="0">
                  <a:solidFill>
                    <a:srgbClr val="FFFFFF"/>
                  </a:solidFill>
                  <a:latin typeface="Noto Sans"/>
                </a:rPr>
                <a:t>Dynamic </a:t>
              </a:r>
            </a:p>
            <a:p>
              <a:pPr algn="ctr">
                <a:lnSpc>
                  <a:spcPts val="3564"/>
                </a:lnSpc>
              </a:pPr>
              <a:r>
                <a:rPr lang="en-IN" sz="2970" dirty="0">
                  <a:solidFill>
                    <a:srgbClr val="FFFFFF"/>
                  </a:solidFill>
                  <a:latin typeface="Noto Sans"/>
                </a:rPr>
                <a:t>Programming</a:t>
              </a:r>
              <a:endParaRPr lang="en-US" sz="2970" dirty="0">
                <a:solidFill>
                  <a:srgbClr val="FFFFFF"/>
                </a:solidFill>
                <a:latin typeface="Noto Sans"/>
              </a:endParaRPr>
            </a:p>
          </p:txBody>
        </p:sp>
        <p:sp>
          <p:nvSpPr>
            <p:cNvPr id="26" name="TextBox 9"/>
            <p:cNvSpPr txBox="1"/>
            <p:nvPr/>
          </p:nvSpPr>
          <p:spPr>
            <a:xfrm>
              <a:off x="10832683"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2800" b="1" dirty="0"/>
                <a:t>11. </a:t>
              </a:r>
              <a:r>
                <a:rPr lang="en-US" sz="2970" dirty="0">
                  <a:solidFill>
                    <a:srgbClr val="FFFFFF"/>
                  </a:solidFill>
                  <a:latin typeface="Noto Sans"/>
                </a:rPr>
                <a:t>Graph</a:t>
              </a:r>
            </a:p>
            <a:p>
              <a:pPr algn="ctr">
                <a:lnSpc>
                  <a:spcPts val="3564"/>
                </a:lnSpc>
              </a:pPr>
              <a:r>
                <a:rPr lang="en-IN" sz="2970" dirty="0">
                  <a:solidFill>
                    <a:srgbClr val="FFFFFF"/>
                  </a:solidFill>
                  <a:latin typeface="Noto Sans"/>
                </a:rPr>
                <a:t>&amp;</a:t>
              </a:r>
            </a:p>
            <a:p>
              <a:pPr algn="ctr">
                <a:lnSpc>
                  <a:spcPts val="3564"/>
                </a:lnSpc>
              </a:pPr>
              <a:r>
                <a:rPr lang="en-IN" sz="2970" dirty="0">
                  <a:solidFill>
                    <a:srgbClr val="FFFFFF"/>
                  </a:solidFill>
                  <a:latin typeface="Noto Sans"/>
                </a:rPr>
                <a:t>Binary Search Tree</a:t>
              </a:r>
              <a:endParaRPr lang="en-US" sz="2970" dirty="0">
                <a:solidFill>
                  <a:srgbClr val="FFFFFF"/>
                </a:solidFill>
                <a:latin typeface="Noto Sans"/>
              </a:endParaRPr>
            </a:p>
          </p:txBody>
        </p:sp>
        <p:sp>
          <p:nvSpPr>
            <p:cNvPr id="27" name="TextBox 10"/>
            <p:cNvSpPr txBox="1"/>
            <p:nvPr/>
          </p:nvSpPr>
          <p:spPr>
            <a:xfrm>
              <a:off x="16584422" y="0"/>
              <a:ext cx="5118723" cy="1846660"/>
            </a:xfrm>
            <a:prstGeom prst="rect">
              <a:avLst/>
            </a:prstGeom>
            <a:gr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lIns="0" tIns="0" rIns="0" bIns="0" rtlCol="0" anchor="t">
              <a:spAutoFit/>
            </a:bodyPr>
            <a:lstStyle/>
            <a:p>
              <a:pPr algn="ctr">
                <a:lnSpc>
                  <a:spcPts val="3564"/>
                </a:lnSpc>
              </a:pPr>
              <a:r>
                <a:rPr lang="en-IN" sz="3200" b="1" dirty="0"/>
                <a:t>12. </a:t>
              </a:r>
              <a:r>
                <a:rPr lang="en-US" altLang="ko-KR" sz="3200" dirty="0">
                  <a:solidFill>
                    <a:schemeClr val="bg1"/>
                  </a:solidFill>
                  <a:cs typeface="Arial" pitchFamily="34" charset="0"/>
                </a:rPr>
                <a:t>Backtracking</a:t>
              </a:r>
            </a:p>
            <a:p>
              <a:pPr algn="ctr">
                <a:lnSpc>
                  <a:spcPts val="3564"/>
                </a:lnSpc>
              </a:pPr>
              <a:r>
                <a:rPr lang="en-IN" sz="3200" dirty="0">
                  <a:solidFill>
                    <a:schemeClr val="bg1"/>
                  </a:solidFill>
                  <a:latin typeface="Noto Sans"/>
                  <a:cs typeface="Arial" pitchFamily="34" charset="0"/>
                </a:rPr>
                <a:t>&amp; </a:t>
              </a:r>
            </a:p>
            <a:p>
              <a:pPr algn="ctr">
                <a:lnSpc>
                  <a:spcPts val="3564"/>
                </a:lnSpc>
              </a:pPr>
              <a:r>
                <a:rPr lang="en-IN" sz="3200" dirty="0">
                  <a:solidFill>
                    <a:schemeClr val="bg1"/>
                  </a:solidFill>
                  <a:latin typeface="Noto Sans"/>
                  <a:cs typeface="Arial" pitchFamily="34" charset="0"/>
                </a:rPr>
                <a:t>Disjoint Set</a:t>
              </a:r>
              <a:endParaRPr lang="en-US" sz="2970" dirty="0">
                <a:solidFill>
                  <a:srgbClr val="FFFFFF"/>
                </a:solidFill>
                <a:latin typeface="Noto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12" y="0"/>
            <a:ext cx="18288000" cy="10287000"/>
            <a:chOff x="0" y="0"/>
            <a:chExt cx="4542215" cy="2698797"/>
          </a:xfrm>
        </p:grpSpPr>
        <p:sp>
          <p:nvSpPr>
            <p:cNvPr id="3" name="Freeform 3"/>
            <p:cNvSpPr/>
            <p:nvPr/>
          </p:nvSpPr>
          <p:spPr>
            <a:xfrm>
              <a:off x="0" y="0"/>
              <a:ext cx="4542215" cy="2698797"/>
            </a:xfrm>
            <a:custGeom>
              <a:avLst/>
              <a:gdLst/>
              <a:ahLst/>
              <a:cxnLst/>
              <a:rect l="l" t="t" r="r" b="b"/>
              <a:pathLst>
                <a:path w="4542215" h="2698797">
                  <a:moveTo>
                    <a:pt x="0" y="0"/>
                  </a:moveTo>
                  <a:lnTo>
                    <a:pt x="4542215" y="0"/>
                  </a:lnTo>
                  <a:lnTo>
                    <a:pt x="4542215" y="2698797"/>
                  </a:lnTo>
                  <a:lnTo>
                    <a:pt x="0" y="2698797"/>
                  </a:lnTo>
                  <a:close/>
                </a:path>
              </a:pathLst>
            </a:custGeom>
            <a:solidFill>
              <a:srgbClr val="004E8E">
                <a:alpha val="84706"/>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sp>
        <p:nvSpPr>
          <p:cNvPr id="5" name="TextBox 5"/>
          <p:cNvSpPr txBox="1"/>
          <p:nvPr/>
        </p:nvSpPr>
        <p:spPr>
          <a:xfrm>
            <a:off x="4143340" y="0"/>
            <a:ext cx="10393573" cy="2769989"/>
          </a:xfrm>
          <a:prstGeom prst="rect">
            <a:avLst/>
          </a:prstGeom>
        </p:spPr>
        <p:txBody>
          <a:bodyPr lIns="0" tIns="0" rIns="0" bIns="0" rtlCol="0" anchor="t">
            <a:spAutoFit/>
          </a:bodyPr>
          <a:lstStyle/>
          <a:p>
            <a:pPr lvl="0" algn="ctr">
              <a:lnSpc>
                <a:spcPts val="7200"/>
              </a:lnSpc>
              <a:spcBef>
                <a:spcPct val="0"/>
              </a:spcBef>
            </a:pPr>
            <a:r>
              <a:rPr lang="en-US" sz="6000" dirty="0">
                <a:solidFill>
                  <a:schemeClr val="bg1"/>
                </a:solidFill>
                <a:latin typeface="Open Sans Bold Bold" charset="0"/>
                <a:ea typeface="Open Sans Bold Bold" charset="0"/>
                <a:cs typeface="Open Sans Bold Bold" charset="0"/>
              </a:rPr>
              <a:t>Dijkstra’s Algorithm</a:t>
            </a:r>
            <a:br>
              <a:rPr lang="en-US" sz="6000" dirty="0">
                <a:solidFill>
                  <a:schemeClr val="bg1"/>
                </a:solidFill>
                <a:latin typeface="Open Sans Bold Bold" charset="0"/>
                <a:ea typeface="Open Sans Bold Bold" charset="0"/>
                <a:cs typeface="Open Sans Bold Bold" charset="0"/>
              </a:rPr>
            </a:br>
            <a:r>
              <a:rPr lang="en-US" sz="6000" dirty="0">
                <a:solidFill>
                  <a:schemeClr val="bg1"/>
                </a:solidFill>
                <a:latin typeface="Open Sans Bold Bold" charset="0"/>
                <a:ea typeface="Open Sans Bold Bold" charset="0"/>
                <a:cs typeface="Open Sans Bold Bold" charset="0"/>
              </a:rPr>
              <a:t> or </a:t>
            </a:r>
            <a:br>
              <a:rPr lang="en-US" sz="6000" dirty="0">
                <a:solidFill>
                  <a:schemeClr val="bg1"/>
                </a:solidFill>
                <a:latin typeface="Open Sans Bold Bold" charset="0"/>
                <a:ea typeface="Open Sans Bold Bold" charset="0"/>
                <a:cs typeface="Open Sans Bold Bold" charset="0"/>
              </a:rPr>
            </a:br>
            <a:r>
              <a:rPr lang="en-US" sz="6000" dirty="0">
                <a:solidFill>
                  <a:schemeClr val="bg1"/>
                </a:solidFill>
                <a:latin typeface="Open Sans Bold Bold" charset="0"/>
                <a:ea typeface="Open Sans Bold Bold" charset="0"/>
                <a:cs typeface="Open Sans Bold Bold" charset="0"/>
              </a:rPr>
              <a:t> Shortest Path First (SPF) </a:t>
            </a:r>
          </a:p>
        </p:txBody>
      </p:sp>
      <p:sp>
        <p:nvSpPr>
          <p:cNvPr id="12" name="Content Placeholder 1"/>
          <p:cNvSpPr txBox="1">
            <a:spLocks/>
          </p:cNvSpPr>
          <p:nvPr/>
        </p:nvSpPr>
        <p:spPr>
          <a:xfrm>
            <a:off x="214250" y="3143236"/>
            <a:ext cx="17716624" cy="6786574"/>
          </a:xfrm>
          <a:prstGeom prst="rect">
            <a:avLst/>
          </a:prstGeom>
        </p:spPr>
        <p:txBody>
          <a:bodyPr>
            <a:noAutofit/>
          </a:bodyPr>
          <a:lstStyle/>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rPr>
              <a:t>Dijkstra's Algorithm basically starts at the node that you choose (the source node) and it analyzes the graph to find the shortest path between that node and all the other nodes in the graph.</a:t>
            </a: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endParaRP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rPr>
              <a:t>The algorithm keeps track of the currently known shortest distance from each node to the source node and it updates these values if it finds a shorter path.</a:t>
            </a: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endParaRP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rPr>
              <a:t>Once the algorithm has found the shortest path between the source node and another node, that node is marked as "visited" and added to the path.</a:t>
            </a: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endParaRPr>
          </a:p>
          <a:p>
            <a:pPr marL="342900" marR="0" lvl="0" indent="-342900" algn="ctr" defTabSz="914400" rtl="0" eaLnBrk="1" fontAlgn="base"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rPr>
              <a:t>The process continues until all the nodes in the graph have been added to the path. This way, we have a path that connects the source node to all other nodes following the shortest path possible to reach each node.</a:t>
            </a: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bg1"/>
              </a:solidFill>
              <a:effectLst/>
              <a:uLnTx/>
              <a:uFillTx/>
              <a:latin typeface="Noto Sans" charset="0"/>
              <a:ea typeface="Noto Sans" charset="0"/>
              <a:cs typeface="Open Sans Bold Bold"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29554" y="0"/>
            <a:ext cx="10358446"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sp>
        <p:nvSpPr>
          <p:cNvPr id="9" name="TextBox 9"/>
          <p:cNvSpPr txBox="1"/>
          <p:nvPr/>
        </p:nvSpPr>
        <p:spPr>
          <a:xfrm>
            <a:off x="9524819" y="1866868"/>
            <a:ext cx="7600032" cy="1795363"/>
          </a:xfrm>
          <a:prstGeom prst="rect">
            <a:avLst/>
          </a:prstGeom>
        </p:spPr>
        <p:txBody>
          <a:bodyPr lIns="0" tIns="0" rIns="0" bIns="0" rtlCol="0" anchor="t">
            <a:spAutoFit/>
          </a:bodyPr>
          <a:lstStyle/>
          <a:p>
            <a:pPr lvl="0">
              <a:lnSpc>
                <a:spcPts val="6959"/>
              </a:lnSpc>
              <a:spcBef>
                <a:spcPct val="0"/>
              </a:spcBef>
            </a:pPr>
            <a:r>
              <a:rPr lang="en-US" sz="6000" dirty="0" err="1">
                <a:solidFill>
                  <a:schemeClr val="bg1"/>
                </a:solidFill>
                <a:latin typeface="Open Sans Bold Bold" charset="0"/>
                <a:ea typeface="Open Sans Bold Bold" charset="0"/>
                <a:cs typeface="Open Sans Bold Bold" charset="0"/>
              </a:rPr>
              <a:t>Edsger</a:t>
            </a:r>
            <a:r>
              <a:rPr lang="en-US" sz="6000" dirty="0">
                <a:solidFill>
                  <a:schemeClr val="bg1"/>
                </a:solidFill>
                <a:latin typeface="Open Sans Bold Bold" charset="0"/>
                <a:ea typeface="Open Sans Bold Bold" charset="0"/>
                <a:cs typeface="Open Sans Bold Bold" charset="0"/>
              </a:rPr>
              <a:t> W. </a:t>
            </a:r>
            <a:r>
              <a:rPr lang="en-US" sz="6000" dirty="0" err="1">
                <a:solidFill>
                  <a:schemeClr val="bg1"/>
                </a:solidFill>
                <a:latin typeface="Open Sans Bold Bold" charset="0"/>
                <a:ea typeface="Open Sans Bold Bold" charset="0"/>
                <a:cs typeface="Open Sans Bold Bold" charset="0"/>
              </a:rPr>
              <a:t>Dijkstra</a:t>
            </a:r>
            <a:r>
              <a:rPr lang="en-US" sz="6000" dirty="0">
                <a:solidFill>
                  <a:schemeClr val="bg1"/>
                </a:solidFill>
                <a:latin typeface="Open Sans Bold Bold" charset="0"/>
                <a:ea typeface="Open Sans Bold Bold" charset="0"/>
                <a:cs typeface="Open Sans Bold Bold" charset="0"/>
              </a:rPr>
              <a:t> (1930-2002)</a:t>
            </a:r>
            <a:endParaRPr lang="en-US" sz="6000" u="none" dirty="0">
              <a:solidFill>
                <a:schemeClr val="bg1"/>
              </a:solidFill>
              <a:latin typeface="Open Sans Bold Bold" charset="0"/>
              <a:ea typeface="Open Sans Bold Bold" charset="0"/>
              <a:cs typeface="Open Sans Bold Bold" charset="0"/>
            </a:endParaRPr>
          </a:p>
        </p:txBody>
      </p:sp>
      <p:sp>
        <p:nvSpPr>
          <p:cNvPr id="11" name="TextBox 11"/>
          <p:cNvSpPr txBox="1"/>
          <p:nvPr/>
        </p:nvSpPr>
        <p:spPr>
          <a:xfrm>
            <a:off x="9072562" y="4071930"/>
            <a:ext cx="8858312" cy="5909310"/>
          </a:xfrm>
          <a:prstGeom prst="rect">
            <a:avLst/>
          </a:prstGeom>
        </p:spPr>
        <p:txBody>
          <a:bodyPr wrap="square" lIns="0" tIns="0" rIns="0" bIns="0" rtlCol="0" anchor="t">
            <a:spAutoFit/>
          </a:bodyPr>
          <a:lstStyle/>
          <a:p>
            <a:pPr>
              <a:buFont typeface="Arial" pitchFamily="34" charset="0"/>
              <a:buChar char="•"/>
            </a:pPr>
            <a:r>
              <a:rPr lang="en-US" sz="2400" dirty="0">
                <a:solidFill>
                  <a:schemeClr val="bg1"/>
                </a:solidFill>
                <a:latin typeface="Lato Bold" charset="0"/>
                <a:ea typeface="Open Sans Bold Bold" charset="0"/>
                <a:cs typeface="Lato Bold" charset="0"/>
              </a:rPr>
              <a:t>Dutch  Computer Scientist</a:t>
            </a:r>
          </a:p>
          <a:p>
            <a:endParaRPr lang="en-US" sz="2400" dirty="0">
              <a:solidFill>
                <a:schemeClr val="bg1"/>
              </a:solidFill>
              <a:latin typeface="Lato Bold" charset="0"/>
              <a:ea typeface="Open Sans Bold Bold" charset="0"/>
              <a:cs typeface="Lato Bold" charset="0"/>
            </a:endParaRPr>
          </a:p>
          <a:p>
            <a:pPr>
              <a:buFont typeface="Arial" pitchFamily="34" charset="0"/>
              <a:buChar char="•"/>
            </a:pPr>
            <a:r>
              <a:rPr lang="en-US" sz="2400" dirty="0">
                <a:solidFill>
                  <a:schemeClr val="bg1"/>
                </a:solidFill>
                <a:latin typeface="Lato Bold" charset="0"/>
                <a:ea typeface="Open Sans Bold Bold" charset="0"/>
                <a:cs typeface="Lato Bold" charset="0"/>
              </a:rPr>
              <a:t>Received Turing Award for contribution to developing programming languages.</a:t>
            </a:r>
          </a:p>
          <a:p>
            <a:pPr>
              <a:buNone/>
            </a:pPr>
            <a:endParaRPr lang="en-US" sz="2400" dirty="0">
              <a:solidFill>
                <a:schemeClr val="bg1"/>
              </a:solidFill>
              <a:latin typeface="Lato Bold" charset="0"/>
              <a:ea typeface="Open Sans Bold Bold" charset="0"/>
              <a:cs typeface="Lato Bold" charset="0"/>
            </a:endParaRPr>
          </a:p>
          <a:p>
            <a:pPr>
              <a:buNone/>
            </a:pPr>
            <a:r>
              <a:rPr lang="en-US" sz="2400" dirty="0">
                <a:solidFill>
                  <a:schemeClr val="bg1"/>
                </a:solidFill>
                <a:latin typeface="Lato Bold" charset="0"/>
                <a:ea typeface="Open Sans Bold Bold" charset="0"/>
                <a:cs typeface="Lato Bold" charset="0"/>
              </a:rPr>
              <a:t>Contributed to  :</a:t>
            </a:r>
          </a:p>
          <a:p>
            <a:pPr>
              <a:buFont typeface="Arial" pitchFamily="34" charset="0"/>
              <a:buChar char="•"/>
            </a:pPr>
            <a:r>
              <a:rPr lang="en-US" sz="2400" dirty="0">
                <a:solidFill>
                  <a:schemeClr val="bg1"/>
                </a:solidFill>
                <a:latin typeface="Lato Bold" charset="0"/>
                <a:ea typeface="Open Sans Bold Bold" charset="0"/>
                <a:cs typeface="Lato Bold" charset="0"/>
              </a:rPr>
              <a:t>Shortest path-algorithm, also known as Dijkstra's algorithm; </a:t>
            </a:r>
          </a:p>
          <a:p>
            <a:endParaRPr lang="en-US" sz="2400" dirty="0">
              <a:solidFill>
                <a:schemeClr val="bg1"/>
              </a:solidFill>
              <a:latin typeface="Lato Bold" charset="0"/>
              <a:ea typeface="Open Sans Bold Bold" charset="0"/>
              <a:cs typeface="Lato Bold" charset="0"/>
            </a:endParaRPr>
          </a:p>
          <a:p>
            <a:pPr>
              <a:buFont typeface="Arial" pitchFamily="34" charset="0"/>
              <a:buChar char="•"/>
            </a:pPr>
            <a:r>
              <a:rPr lang="en-US" sz="2400" dirty="0">
                <a:solidFill>
                  <a:schemeClr val="bg1"/>
                </a:solidFill>
                <a:latin typeface="Lato Bold" charset="0"/>
                <a:ea typeface="Open Sans Bold Bold" charset="0"/>
                <a:cs typeface="Lato Bold" charset="0"/>
              </a:rPr>
              <a:t>Reverse Polish Notation and related Shunting yard algorithm; t</a:t>
            </a:r>
          </a:p>
          <a:p>
            <a:endParaRPr lang="en-US" sz="2400" dirty="0">
              <a:solidFill>
                <a:schemeClr val="bg1"/>
              </a:solidFill>
              <a:latin typeface="Lato Bold" charset="0"/>
              <a:ea typeface="Open Sans Bold Bold" charset="0"/>
              <a:cs typeface="Lato Bold" charset="0"/>
            </a:endParaRPr>
          </a:p>
          <a:p>
            <a:pPr>
              <a:buFont typeface="Arial" pitchFamily="34" charset="0"/>
              <a:buChar char="•"/>
            </a:pPr>
            <a:r>
              <a:rPr lang="en-US" sz="2400" dirty="0">
                <a:solidFill>
                  <a:schemeClr val="bg1"/>
                </a:solidFill>
                <a:latin typeface="Lato Bold" charset="0"/>
                <a:ea typeface="Open Sans Bold Bold" charset="0"/>
                <a:cs typeface="Lato Bold" charset="0"/>
              </a:rPr>
              <a:t>THE multiprogramming system;</a:t>
            </a:r>
          </a:p>
          <a:p>
            <a:endParaRPr lang="en-US" sz="2400" dirty="0">
              <a:solidFill>
                <a:schemeClr val="bg1"/>
              </a:solidFill>
              <a:latin typeface="Lato Bold" charset="0"/>
              <a:ea typeface="Open Sans Bold Bold" charset="0"/>
              <a:cs typeface="Lato Bold" charset="0"/>
            </a:endParaRPr>
          </a:p>
          <a:p>
            <a:pPr>
              <a:buFont typeface="Arial" pitchFamily="34" charset="0"/>
              <a:buChar char="•"/>
            </a:pPr>
            <a:r>
              <a:rPr lang="en-US" sz="2400" dirty="0">
                <a:solidFill>
                  <a:schemeClr val="bg1"/>
                </a:solidFill>
                <a:latin typeface="Lato Bold" charset="0"/>
                <a:ea typeface="Open Sans Bold Bold" charset="0"/>
                <a:cs typeface="Lato Bold" charset="0"/>
              </a:rPr>
              <a:t>Banker's algorithm;</a:t>
            </a:r>
          </a:p>
          <a:p>
            <a:endParaRPr lang="en-US" sz="2400" dirty="0">
              <a:solidFill>
                <a:schemeClr val="bg1"/>
              </a:solidFill>
              <a:latin typeface="Lato Bold" charset="0"/>
              <a:ea typeface="Open Sans Bold Bold" charset="0"/>
              <a:cs typeface="Lato Bold" charset="0"/>
            </a:endParaRPr>
          </a:p>
          <a:p>
            <a:pPr>
              <a:buFont typeface="Arial" pitchFamily="34" charset="0"/>
              <a:buChar char="•"/>
            </a:pPr>
            <a:r>
              <a:rPr lang="en-US" sz="2400" dirty="0">
                <a:solidFill>
                  <a:schemeClr val="bg1"/>
                </a:solidFill>
                <a:latin typeface="Lato Bold" charset="0"/>
                <a:ea typeface="Open Sans Bold Bold" charset="0"/>
                <a:cs typeface="Lato Bold" charset="0"/>
              </a:rPr>
              <a:t>Self-stabilization – an alternative way to ensure the reliability of the system. </a:t>
            </a:r>
          </a:p>
        </p:txBody>
      </p:sp>
      <p:pic>
        <p:nvPicPr>
          <p:cNvPr id="14" name="Picture 13" descr="image-112.png"/>
          <p:cNvPicPr>
            <a:picLocks noChangeAspect="1"/>
          </p:cNvPicPr>
          <p:nvPr/>
        </p:nvPicPr>
        <p:blipFill>
          <a:blip r:embed="rId2"/>
          <a:stretch>
            <a:fillRect/>
          </a:stretch>
        </p:blipFill>
        <p:spPr>
          <a:xfrm>
            <a:off x="0" y="0"/>
            <a:ext cx="7929554"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2813</Words>
  <Application>Microsoft Office PowerPoint</Application>
  <PresentationFormat>Custom</PresentationFormat>
  <Paragraphs>182</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Calibri</vt:lpstr>
      <vt:lpstr>Open Sans Bold</vt:lpstr>
      <vt:lpstr>Bookman Old Style</vt:lpstr>
      <vt:lpstr>Open Sans Bold Bold</vt:lpstr>
      <vt:lpstr>Lato</vt:lpstr>
      <vt:lpstr>Arial</vt:lpstr>
      <vt:lpstr>Roboto Condensed Bold</vt:lpstr>
      <vt:lpstr>Open Sauce SemiBold Bold</vt:lpstr>
      <vt:lpstr>Lato Bold</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shortest path first  (SPF):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Business Infographic</dc:title>
  <dc:creator>Korisnik</dc:creator>
  <cp:lastModifiedBy>sumit bhagat</cp:lastModifiedBy>
  <cp:revision>31</cp:revision>
  <dcterms:created xsi:type="dcterms:W3CDTF">2006-08-16T00:00:00Z</dcterms:created>
  <dcterms:modified xsi:type="dcterms:W3CDTF">2022-11-19T02:58:59Z</dcterms:modified>
  <dc:identifier>DAFIz7vp0-k</dc:identifier>
</cp:coreProperties>
</file>